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61" r:id="rId4"/>
    <p:sldId id="260" r:id="rId5"/>
    <p:sldId id="263" r:id="rId6"/>
    <p:sldId id="264" r:id="rId7"/>
    <p:sldId id="266" r:id="rId8"/>
    <p:sldId id="265" r:id="rId9"/>
    <p:sldId id="268" r:id="rId10"/>
    <p:sldId id="324" r:id="rId11"/>
    <p:sldId id="270" r:id="rId12"/>
    <p:sldId id="271" r:id="rId13"/>
    <p:sldId id="273" r:id="rId14"/>
    <p:sldId id="277" r:id="rId15"/>
    <p:sldId id="283" r:id="rId16"/>
    <p:sldId id="275" r:id="rId17"/>
    <p:sldId id="278" r:id="rId18"/>
    <p:sldId id="281" r:id="rId19"/>
    <p:sldId id="282" r:id="rId20"/>
    <p:sldId id="289" r:id="rId21"/>
    <p:sldId id="290" r:id="rId22"/>
    <p:sldId id="291" r:id="rId23"/>
    <p:sldId id="323" r:id="rId24"/>
    <p:sldId id="284" r:id="rId25"/>
    <p:sldId id="285" r:id="rId26"/>
    <p:sldId id="286" r:id="rId27"/>
    <p:sldId id="288" r:id="rId28"/>
    <p:sldId id="287" r:id="rId29"/>
    <p:sldId id="293" r:id="rId30"/>
    <p:sldId id="294" r:id="rId31"/>
    <p:sldId id="296" r:id="rId32"/>
    <p:sldId id="297" r:id="rId33"/>
    <p:sldId id="298" r:id="rId34"/>
    <p:sldId id="299" r:id="rId35"/>
    <p:sldId id="276" r:id="rId36"/>
    <p:sldId id="322" r:id="rId37"/>
    <p:sldId id="305" r:id="rId38"/>
    <p:sldId id="279" r:id="rId39"/>
    <p:sldId id="306" r:id="rId40"/>
    <p:sldId id="308" r:id="rId41"/>
    <p:sldId id="309" r:id="rId42"/>
    <p:sldId id="310" r:id="rId43"/>
    <p:sldId id="311" r:id="rId44"/>
    <p:sldId id="313" r:id="rId45"/>
    <p:sldId id="312" r:id="rId46"/>
    <p:sldId id="314" r:id="rId47"/>
    <p:sldId id="315" r:id="rId48"/>
    <p:sldId id="300" r:id="rId49"/>
    <p:sldId id="316" r:id="rId50"/>
    <p:sldId id="317" r:id="rId51"/>
    <p:sldId id="318" r:id="rId52"/>
    <p:sldId id="320" r:id="rId53"/>
    <p:sldId id="319" r:id="rId54"/>
    <p:sldId id="321" r:id="rId55"/>
    <p:sldId id="304" r:id="rId56"/>
    <p:sldId id="326" r:id="rId57"/>
    <p:sldId id="325" r:id="rId58"/>
    <p:sldId id="327" r:id="rId59"/>
    <p:sldId id="328" r:id="rId60"/>
    <p:sldId id="330" r:id="rId61"/>
    <p:sldId id="331" r:id="rId62"/>
    <p:sldId id="332" r:id="rId63"/>
    <p:sldId id="280" r:id="rId64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63" autoAdjust="0"/>
    <p:restoredTop sz="94660"/>
  </p:normalViewPr>
  <p:slideViewPr>
    <p:cSldViewPr snapToGrid="0">
      <p:cViewPr>
        <p:scale>
          <a:sx n="100" d="100"/>
          <a:sy n="100" d="100"/>
        </p:scale>
        <p:origin x="-22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5E0D3-3ED6-B428-9614-CE89E9528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CDD4F6E-53C7-7775-7405-AE8C233E7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F46CD5-7C78-8B41-8C9E-3C2D9734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BD12DA-1BBC-BEE5-06E9-2F7992C0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B65C753-849F-B9D3-1438-9C8F479C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3846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C41C5-C242-726C-9781-C135A107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B5E4B81-B20C-6B52-0B92-3077E2052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120F6D0-E36B-24B2-776D-C1B72F7D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371314-8293-C0C6-F7D5-0595557E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3AB25BD-77C2-F391-0F31-782929ED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5180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3535D90-9DD4-F5E3-1330-7FD78A0AB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903ECB5-6061-1E81-3954-4B744C869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A03ADA-A34E-6916-9D72-C6AC30BA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A9B835-37A4-0F01-E13C-00ABCAD4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22F36A-6796-DA00-89C9-BCB8B68E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509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4D84F-B18F-9649-515B-025A8AA7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E7B6D4-05B1-B778-4D64-C1269D11F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652F82-DE72-DCA8-1CF2-202D7918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729854-66C7-F1B6-6D24-C991D1C3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08B540-5022-760E-B40F-344A9402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7010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7ECD5-B4B3-0F8C-B672-96E1C3E3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ADD5264-8576-7200-EA10-F3AAB6C57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CC9A71-C1EE-08F5-743A-58B2C5BC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C3CB7A-46FD-68DD-EDF7-E17F926C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C3EF2F-BEFE-B877-8D4C-3124E738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67274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39266-651C-B7DC-E512-EFD52921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40F2AA0-1E01-59B4-D0BE-2D92B34CE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9AEF2F3-4AAF-12D1-2EC2-366981F95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DD08F0-99EE-92BF-B1E8-C996FF8A3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FD1E110-E83E-453E-1832-9580AF4A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3D98043-AC28-A3B6-EFF0-8066A382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15885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46A54-706A-F088-0D2B-29ADF5AB2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48EF0E-FEAF-D870-DD5F-03E0E9D13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EE2FF2-FA1C-C821-8B2A-221391F95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D098DB-88A1-0191-ADD2-67E7380DAC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D0EDC2D-7F6B-993A-DE15-391A88D8C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9B63FA8-816D-3D52-4DED-8C579260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1539A66-58AB-5D87-B577-70546D3CE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7E90E76-5BC0-B832-5A97-38963F242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0243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48C6F-97E0-C06E-80C9-A20E8F45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7F38B17-BDD0-19F4-FEE9-EFBD242B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A812E4F-3561-47FC-2873-6CA56839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EB2A4EE-C206-5A90-7014-466E4D95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8813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7541668-C1CE-BB80-00B5-C6D15DF2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1D1095-F8D0-6653-9E55-BB5C5DF5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F45AB46-2E58-0C0D-A7C7-41C0FFF5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8487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69D41D-D47C-BC0A-5228-0A9FE3BF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2F4C62-8789-9875-A41A-AE9617114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1D78BBC-0F55-9680-3AA5-3E6DA3190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B29310-B166-D930-6A27-EC64EF27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D1F5DF4-9861-DA0C-C8E9-400868A6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595DBBB-7787-FCEC-B622-3E88B09F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76015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F9641-B019-DD0C-7B01-3B8D8CC5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E00F386-9933-601D-24BF-ABC528D77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821DAD-615F-EE89-C3E8-0AAC986C1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22024B-D7F7-0238-B9BE-E12B54C5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B76840A-83E6-5AEE-AB5C-64343BF6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770735F-898F-82E5-B782-1BEC4D00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094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A3118A-884B-0DC6-68D9-90E42649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CAA00F-F328-05FC-0D06-FBBEDD06E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3D7F791-A0FC-4B65-B4FD-D6DA6810B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758AF-6130-4409-8C66-16AD16722EAC}" type="datetimeFigureOut">
              <a:rPr lang="en-DK" smtClean="0"/>
              <a:t>21/09/2023</a:t>
            </a:fld>
            <a:endParaRPr lang="en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862DF26-EF10-76E6-FBAB-358E77EE9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5E3372-3845-868A-C24B-704641F9A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A74B-DF49-499B-8597-E0C928F91891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77131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12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4.png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4DB7F-141A-D03A-5CEF-CF8B2138E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6830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DengXian" panose="020B0503020204020204" pitchFamily="2" charset="-122"/>
                <a:ea typeface="DengXian" panose="020B0503020204020204" pitchFamily="2" charset="-122"/>
              </a:rPr>
              <a:t>Smart Contracts and Rationality</a:t>
            </a:r>
            <a:endParaRPr lang="en-DK" sz="4800" dirty="0">
              <a:latin typeface="DengXian" panose="020B0503020204020204" pitchFamily="2" charset="-122"/>
              <a:ea typeface="DengXian" panose="020B0503020204020204" pitchFamily="2" charset="-122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7101C9E-094C-7C57-12B1-252A135E1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DengXian Light" panose="020B0503020204020204" pitchFamily="2" charset="-122"/>
                <a:ea typeface="DengXian Light" panose="020B0503020204020204" pitchFamily="2" charset="-122"/>
              </a:rPr>
              <a:t>PhD Defense</a:t>
            </a:r>
          </a:p>
          <a:p>
            <a:r>
              <a:rPr lang="en-US" dirty="0">
                <a:latin typeface="DengXian Light" panose="020B0503020204020204" pitchFamily="2" charset="-122"/>
                <a:ea typeface="DengXian Light" panose="020B0503020204020204" pitchFamily="2" charset="-122"/>
              </a:rPr>
              <a:t>Aarhus University</a:t>
            </a:r>
          </a:p>
          <a:p>
            <a:r>
              <a:rPr lang="en-US" dirty="0">
                <a:latin typeface="DengXian Light" panose="020B0503020204020204" pitchFamily="2" charset="-122"/>
                <a:ea typeface="DengXian Light" panose="020B0503020204020204" pitchFamily="2" charset="-122"/>
              </a:rPr>
              <a:t>Nikolaj Ignatieff Schwartzbach</a:t>
            </a:r>
          </a:p>
          <a:p>
            <a:endParaRPr lang="en-DK" dirty="0">
              <a:latin typeface="DengXian Light" panose="020B0503020204020204" pitchFamily="2" charset="-122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2902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Blockchains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729"/>
            <a:ext cx="10515600" cy="22189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Represent data using a chain of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blocks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Knowing the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latest block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allows determining the state of the data.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Establishes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global consensus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on data.</a:t>
            </a:r>
            <a:endParaRPr lang="en-DK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F8CB782-EA9B-B662-9C71-4D318287BAFD}"/>
              </a:ext>
            </a:extLst>
          </p:cNvPr>
          <p:cNvSpPr/>
          <p:nvPr/>
        </p:nvSpPr>
        <p:spPr>
          <a:xfrm>
            <a:off x="944880" y="3944112"/>
            <a:ext cx="2218944" cy="963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Nikolaj transfers 10DKK to Ivan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A75EF1A-D5CA-AF12-6DA2-776D5A36A62A}"/>
              </a:ext>
            </a:extLst>
          </p:cNvPr>
          <p:cNvSpPr/>
          <p:nvPr/>
        </p:nvSpPr>
        <p:spPr>
          <a:xfrm>
            <a:off x="3985260" y="3944112"/>
            <a:ext cx="2218944" cy="963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Ivan transfers </a:t>
            </a:r>
          </a:p>
          <a:p>
            <a:pPr algn="ctr"/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100DKK to Claudio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E548893-DBB2-66CE-D3F1-933805275A79}"/>
              </a:ext>
            </a:extLst>
          </p:cNvPr>
          <p:cNvSpPr/>
          <p:nvPr/>
        </p:nvSpPr>
        <p:spPr>
          <a:xfrm>
            <a:off x="7025640" y="3944112"/>
            <a:ext cx="2218944" cy="9631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3639C562-F80D-A57E-492E-99110B06FFB0}"/>
              </a:ext>
            </a:extLst>
          </p:cNvPr>
          <p:cNvCxnSpPr>
            <a:stCxn id="4" idx="1"/>
          </p:cNvCxnSpPr>
          <p:nvPr/>
        </p:nvCxnSpPr>
        <p:spPr>
          <a:xfrm flipH="1">
            <a:off x="0" y="4425696"/>
            <a:ext cx="944880" cy="12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3F43FFA4-BDFC-A925-ECDB-0AEACAAC433B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3163824" y="4425696"/>
            <a:ext cx="821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01F8B973-6E85-8F54-54A8-69D83E93854B}"/>
              </a:ext>
            </a:extLst>
          </p:cNvPr>
          <p:cNvCxnSpPr>
            <a:cxnSpLocks/>
          </p:cNvCxnSpPr>
          <p:nvPr/>
        </p:nvCxnSpPr>
        <p:spPr>
          <a:xfrm flipH="1">
            <a:off x="6204204" y="4425696"/>
            <a:ext cx="821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9E876764-ED66-82D5-1A1A-132CECDFF26B}"/>
              </a:ext>
            </a:extLst>
          </p:cNvPr>
          <p:cNvSpPr/>
          <p:nvPr/>
        </p:nvSpPr>
        <p:spPr>
          <a:xfrm>
            <a:off x="30480" y="5248656"/>
            <a:ext cx="1237488" cy="658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Nikolaj: 20DKK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Ivan: 90DKK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Claudio: 50DKK</a:t>
            </a:r>
            <a:endParaRPr lang="en-DK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B4B31EF-220A-BCF4-D0C4-E89BED6DC31A}"/>
              </a:ext>
            </a:extLst>
          </p:cNvPr>
          <p:cNvSpPr/>
          <p:nvPr/>
        </p:nvSpPr>
        <p:spPr>
          <a:xfrm>
            <a:off x="2999232" y="5248656"/>
            <a:ext cx="1237488" cy="658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Nikolaj: 10DKK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Ivan: 100DKK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Claudio: 50DKK</a:t>
            </a:r>
            <a:endParaRPr lang="en-DK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1917A2D-2FE2-E2C9-6CB7-7BA94CD869A0}"/>
              </a:ext>
            </a:extLst>
          </p:cNvPr>
          <p:cNvSpPr/>
          <p:nvPr/>
        </p:nvSpPr>
        <p:spPr>
          <a:xfrm>
            <a:off x="6096000" y="5248656"/>
            <a:ext cx="1298448" cy="658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Nikolaj: 10DKK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Ivan: 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Claudio: 150DKK</a:t>
            </a:r>
            <a:endParaRPr lang="en-DK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E238AAA3-FD89-ADBC-3912-1C3046D8E708}"/>
              </a:ext>
            </a:extLst>
          </p:cNvPr>
          <p:cNvCxnSpPr>
            <a:cxnSpLocks/>
          </p:cNvCxnSpPr>
          <p:nvPr/>
        </p:nvCxnSpPr>
        <p:spPr>
          <a:xfrm flipV="1">
            <a:off x="533400" y="4431792"/>
            <a:ext cx="0" cy="81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81B7B8D1-8D17-068D-D801-33CE11808450}"/>
              </a:ext>
            </a:extLst>
          </p:cNvPr>
          <p:cNvCxnSpPr>
            <a:cxnSpLocks/>
          </p:cNvCxnSpPr>
          <p:nvPr/>
        </p:nvCxnSpPr>
        <p:spPr>
          <a:xfrm flipV="1">
            <a:off x="3587496" y="4425696"/>
            <a:ext cx="0" cy="81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F6424B07-1ADB-664D-0A42-0C26C5E321D9}"/>
              </a:ext>
            </a:extLst>
          </p:cNvPr>
          <p:cNvCxnSpPr>
            <a:cxnSpLocks/>
          </p:cNvCxnSpPr>
          <p:nvPr/>
        </p:nvCxnSpPr>
        <p:spPr>
          <a:xfrm flipV="1">
            <a:off x="6696456" y="4425696"/>
            <a:ext cx="0" cy="81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29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Smart Contracts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076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In principle,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any data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can be stored on a block.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Can store more complicated transactions.</a:t>
            </a:r>
          </a:p>
          <a:p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These more complicated transactions are called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smart contracts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DK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21294CB-56AF-427A-9BF4-6285EAF2093E}"/>
              </a:ext>
            </a:extLst>
          </p:cNvPr>
          <p:cNvSpPr/>
          <p:nvPr/>
        </p:nvSpPr>
        <p:spPr>
          <a:xfrm>
            <a:off x="783336" y="3048000"/>
            <a:ext cx="2218944" cy="1377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DengXian" panose="02010600030101010101" pitchFamily="2" charset="-122"/>
                <a:ea typeface="DengXian" panose="02010600030101010101" pitchFamily="2" charset="-122"/>
              </a:rPr>
              <a:t>If</a:t>
            </a:r>
            <a:r>
              <a:rPr lang="en-US" sz="1700" dirty="0">
                <a:latin typeface="DengXian" panose="02010600030101010101" pitchFamily="2" charset="-122"/>
                <a:ea typeface="DengXian" panose="02010600030101010101" pitchFamily="2" charset="-122"/>
              </a:rPr>
              <a:t> Claudio transfers 100DKK to Nikolaj, </a:t>
            </a:r>
            <a:r>
              <a:rPr lang="en-US" sz="1700" b="1" dirty="0">
                <a:latin typeface="DengXian" panose="02010600030101010101" pitchFamily="2" charset="-122"/>
                <a:ea typeface="DengXian" panose="02010600030101010101" pitchFamily="2" charset="-122"/>
              </a:rPr>
              <a:t>then</a:t>
            </a:r>
            <a:r>
              <a:rPr lang="en-US" sz="1700" dirty="0">
                <a:latin typeface="DengXian" panose="02010600030101010101" pitchFamily="2" charset="-122"/>
                <a:ea typeface="DengXian" panose="02010600030101010101" pitchFamily="2" charset="-122"/>
              </a:rPr>
              <a:t> Nikolaj transfers 10DKK to Ivan</a:t>
            </a:r>
            <a:endParaRPr lang="en-DK" sz="17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B65DBD5-9565-54BD-DF93-9C01EBC40EAA}"/>
              </a:ext>
            </a:extLst>
          </p:cNvPr>
          <p:cNvSpPr/>
          <p:nvPr/>
        </p:nvSpPr>
        <p:spPr>
          <a:xfrm>
            <a:off x="3739896" y="3048000"/>
            <a:ext cx="2218944" cy="1377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Claudio transfers </a:t>
            </a:r>
          </a:p>
          <a:p>
            <a:pPr algn="ctr"/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100DKK to Nikolaj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04D00A46-E669-207B-C53B-02678C1C61CA}"/>
              </a:ext>
            </a:extLst>
          </p:cNvPr>
          <p:cNvCxnSpPr>
            <a:cxnSpLocks/>
          </p:cNvCxnSpPr>
          <p:nvPr/>
        </p:nvCxnSpPr>
        <p:spPr>
          <a:xfrm flipH="1">
            <a:off x="0" y="3712464"/>
            <a:ext cx="783336" cy="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>
            <a:extLst>
              <a:ext uri="{FF2B5EF4-FFF2-40B4-BE49-F238E27FC236}">
                <a16:creationId xmlns:a16="http://schemas.microsoft.com/office/drawing/2014/main" id="{C10E59E0-6466-4A0D-487C-D7F2D86A4AB4}"/>
              </a:ext>
            </a:extLst>
          </p:cNvPr>
          <p:cNvSpPr/>
          <p:nvPr/>
        </p:nvSpPr>
        <p:spPr>
          <a:xfrm>
            <a:off x="100583" y="4529328"/>
            <a:ext cx="1402079" cy="658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Nikolaj: 10DKK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Ivan: 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Claudio: 150DKK</a:t>
            </a:r>
            <a:endParaRPr lang="en-DK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32ABC385-87C1-1471-D66D-8921B3E22EF9}"/>
              </a:ext>
            </a:extLst>
          </p:cNvPr>
          <p:cNvCxnSpPr>
            <a:cxnSpLocks/>
          </p:cNvCxnSpPr>
          <p:nvPr/>
        </p:nvCxnSpPr>
        <p:spPr>
          <a:xfrm flipV="1">
            <a:off x="371856" y="3718560"/>
            <a:ext cx="0" cy="81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A3822B47-922F-7DCA-EB9A-A96D6EE4E810}"/>
              </a:ext>
            </a:extLst>
          </p:cNvPr>
          <p:cNvCxnSpPr>
            <a:cxnSpLocks/>
            <a:stCxn id="6" idx="1"/>
            <a:endCxn id="4" idx="3"/>
          </p:cNvCxnSpPr>
          <p:nvPr/>
        </p:nvCxnSpPr>
        <p:spPr>
          <a:xfrm flipH="1">
            <a:off x="3002280" y="3736848"/>
            <a:ext cx="737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83308C8E-E2A8-4301-33FE-83D5D6616D1C}"/>
              </a:ext>
            </a:extLst>
          </p:cNvPr>
          <p:cNvSpPr/>
          <p:nvPr/>
        </p:nvSpPr>
        <p:spPr>
          <a:xfrm>
            <a:off x="3121152" y="4541520"/>
            <a:ext cx="1344168" cy="658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Nikolaj: 10DKK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Ivan: 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Claudio: 150DKK</a:t>
            </a:r>
            <a:endParaRPr lang="en-DK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E47F34AF-AE09-9758-2621-4778764508D3}"/>
              </a:ext>
            </a:extLst>
          </p:cNvPr>
          <p:cNvCxnSpPr>
            <a:cxnSpLocks/>
          </p:cNvCxnSpPr>
          <p:nvPr/>
        </p:nvCxnSpPr>
        <p:spPr>
          <a:xfrm flipV="1">
            <a:off x="3392424" y="3730752"/>
            <a:ext cx="0" cy="81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>
            <a:extLst>
              <a:ext uri="{FF2B5EF4-FFF2-40B4-BE49-F238E27FC236}">
                <a16:creationId xmlns:a16="http://schemas.microsoft.com/office/drawing/2014/main" id="{0A2A9B19-0474-91B1-44DB-AA91794F07D2}"/>
              </a:ext>
            </a:extLst>
          </p:cNvPr>
          <p:cNvSpPr/>
          <p:nvPr/>
        </p:nvSpPr>
        <p:spPr>
          <a:xfrm>
            <a:off x="6696456" y="2992310"/>
            <a:ext cx="2218944" cy="13776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F1874AD4-090D-9680-792C-02E0B63D1F68}"/>
              </a:ext>
            </a:extLst>
          </p:cNvPr>
          <p:cNvCxnSpPr>
            <a:cxnSpLocks/>
          </p:cNvCxnSpPr>
          <p:nvPr/>
        </p:nvCxnSpPr>
        <p:spPr>
          <a:xfrm flipH="1">
            <a:off x="5958840" y="3681984"/>
            <a:ext cx="737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901C7BC7-9ECD-8685-75AB-8BFC71C5D1DF}"/>
              </a:ext>
            </a:extLst>
          </p:cNvPr>
          <p:cNvSpPr/>
          <p:nvPr/>
        </p:nvSpPr>
        <p:spPr>
          <a:xfrm>
            <a:off x="6083810" y="4504943"/>
            <a:ext cx="1344168" cy="6583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Nikolaj: 100DKK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Ivan: 10DKK</a:t>
            </a:r>
          </a:p>
          <a:p>
            <a:r>
              <a:rPr lang="en-US" sz="1200" dirty="0">
                <a:latin typeface="DengXian" panose="02010600030101010101" pitchFamily="2" charset="-122"/>
                <a:ea typeface="DengXian" panose="02010600030101010101" pitchFamily="2" charset="-122"/>
              </a:rPr>
              <a:t>Claudio: 50DKK</a:t>
            </a:r>
            <a:endParaRPr lang="en-DK" sz="1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56003835-73A3-5468-91A8-2EAE63FE6363}"/>
              </a:ext>
            </a:extLst>
          </p:cNvPr>
          <p:cNvCxnSpPr>
            <a:cxnSpLocks/>
          </p:cNvCxnSpPr>
          <p:nvPr/>
        </p:nvCxnSpPr>
        <p:spPr>
          <a:xfrm flipV="1">
            <a:off x="6355082" y="3694175"/>
            <a:ext cx="0" cy="81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716789-47D3-417A-88B3-EF7C131AB2A1}"/>
              </a:ext>
            </a:extLst>
          </p:cNvPr>
          <p:cNvSpPr txBox="1"/>
          <p:nvPr/>
        </p:nvSpPr>
        <p:spPr>
          <a:xfrm>
            <a:off x="2725882" y="3244334"/>
            <a:ext cx="6310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reaming Outloud Pro" panose="020F0502020204030204" pitchFamily="34" charset="0"/>
                <a:ea typeface="DengXian Light" panose="02010600030101010101" pitchFamily="2" charset="-122"/>
                <a:cs typeface="Dreaming Outloud Pro" panose="020F0502020204030204" pitchFamily="34" charset="0"/>
              </a:rPr>
              <a:t>Wow someone just 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31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699" y="1934771"/>
            <a:ext cx="8726424" cy="2267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sz="4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How can smart contracts be used </a:t>
            </a:r>
          </a:p>
          <a:p>
            <a:pPr marL="0" indent="0">
              <a:buNone/>
            </a:pPr>
            <a:r>
              <a:rPr lang="en-US" sz="4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to design secure computer systems?</a:t>
            </a:r>
            <a:endParaRPr lang="en-DK" sz="4000" b="1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F8EB343-64B3-5C64-8278-535540858022}"/>
              </a:ext>
            </a:extLst>
          </p:cNvPr>
          <p:cNvSpPr txBox="1"/>
          <p:nvPr/>
        </p:nvSpPr>
        <p:spPr>
          <a:xfrm>
            <a:off x="1899363" y="222864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“</a:t>
            </a:r>
            <a:endParaRPr lang="en-DK" sz="80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11C4839-9EA4-76DC-B2DC-28F634BD6591}"/>
              </a:ext>
            </a:extLst>
          </p:cNvPr>
          <p:cNvSpPr txBox="1"/>
          <p:nvPr/>
        </p:nvSpPr>
        <p:spPr>
          <a:xfrm>
            <a:off x="10031051" y="2941357"/>
            <a:ext cx="9970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”</a:t>
            </a:r>
            <a:endParaRPr lang="en-DK" sz="80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616960F-258B-B0D6-ADF1-F015155BD657}"/>
              </a:ext>
            </a:extLst>
          </p:cNvPr>
          <p:cNvSpPr txBox="1"/>
          <p:nvPr/>
        </p:nvSpPr>
        <p:spPr>
          <a:xfrm>
            <a:off x="1196022" y="193477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Q:</a:t>
            </a:r>
            <a:endParaRPr lang="en-DK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20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Rationality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We assume all agents</a:t>
            </a:r>
            <a:b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endParaRPr lang="en-US" sz="1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457200" lvl="1" indent="0">
              <a:buNone/>
            </a:pPr>
            <a:r>
              <a:rPr lang="en-US" sz="28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are rational </a:t>
            </a:r>
            <a:br>
              <a:rPr lang="en-US" sz="28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r>
              <a:rPr lang="en-US" sz="28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they act to maximize their own utility.</a:t>
            </a:r>
            <a:br>
              <a:rPr lang="en-US" sz="2000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endParaRPr lang="en-US" sz="2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457200" lvl="1" indent="0">
              <a:buNone/>
            </a:pPr>
            <a:r>
              <a:rPr lang="en-US" sz="28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care about money (quasi-linearity)</a:t>
            </a:r>
            <a:br>
              <a:rPr lang="en-US" sz="28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r>
              <a:rPr lang="en-US" sz="28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their utility depends on their net worth.</a:t>
            </a:r>
            <a:endParaRPr lang="en-US" sz="18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457200" lvl="1" indent="0">
              <a:buNone/>
            </a:pPr>
            <a:endParaRPr lang="en-US" sz="2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457200" lvl="1" indent="0">
              <a:buNone/>
            </a:pPr>
            <a:r>
              <a:rPr lang="en-US" sz="28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are risk neutral</a:t>
            </a:r>
            <a:br>
              <a:rPr lang="en-US" sz="28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r>
              <a:rPr lang="en-US" sz="28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they would be equally happy getting 100DKK, </a:t>
            </a:r>
            <a:br>
              <a:rPr lang="en-US" sz="2800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r>
              <a:rPr lang="en-US" sz="28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or getting 200DKK at the toss of a coin.</a:t>
            </a:r>
          </a:p>
        </p:txBody>
      </p:sp>
    </p:spTree>
    <p:extLst>
      <p:ext uri="{BB962C8B-B14F-4D97-AF65-F5344CB8AC3E}">
        <p14:creationId xmlns:p14="http://schemas.microsoft.com/office/powerpoint/2010/main" val="8266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Security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97409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We say that a system is </a:t>
            </a:r>
            <a:r>
              <a:rPr lang="en-US" sz="32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secure </a:t>
            </a:r>
            <a:r>
              <a:rPr lang="en-US" sz="32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if no rational agents can benefit by doing something we don’t want them to do.</a:t>
            </a:r>
          </a:p>
          <a:p>
            <a:pPr marL="0" indent="0">
              <a:buNone/>
            </a:pPr>
            <a:endParaRPr lang="en-US" sz="32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sz="32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Formally, a system is </a:t>
            </a:r>
            <a:r>
              <a:rPr lang="el-GR" sz="3200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ε</a:t>
            </a:r>
            <a:r>
              <a:rPr lang="en-US" sz="32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-secure if the honest strategy is an </a:t>
            </a:r>
            <a:r>
              <a:rPr lang="el-GR" sz="3200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ε</a:t>
            </a:r>
            <a:r>
              <a:rPr lang="en-US" sz="3200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-strong</a:t>
            </a:r>
            <a:r>
              <a:rPr lang="en-US" sz="32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sz="3200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(Nash)</a:t>
            </a:r>
            <a:r>
              <a:rPr lang="en-US" sz="32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sz="3200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equilibrium</a:t>
            </a:r>
            <a:r>
              <a:rPr lang="en-US" sz="32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61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Agenda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Blockchains</a:t>
            </a:r>
          </a:p>
          <a:p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Commerce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Adjudication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Payments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Commitments</a:t>
            </a:r>
          </a:p>
        </p:txBody>
      </p:sp>
    </p:spTree>
    <p:extLst>
      <p:ext uri="{BB962C8B-B14F-4D97-AF65-F5344CB8AC3E}">
        <p14:creationId xmlns:p14="http://schemas.microsoft.com/office/powerpoint/2010/main" val="134833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Commerce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9E25698F-ED1F-D7BA-9F37-C527AEF20DFA}"/>
              </a:ext>
            </a:extLst>
          </p:cNvPr>
          <p:cNvSpPr/>
          <p:nvPr/>
        </p:nvSpPr>
        <p:spPr>
          <a:xfrm>
            <a:off x="7001258" y="472980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An Incentive-Compatible Smart Contract for Decentralized Commerce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FB520351-94EB-7B96-06B3-1A1AB310E156}"/>
              </a:ext>
            </a:extLst>
          </p:cNvPr>
          <p:cNvSpPr/>
          <p:nvPr/>
        </p:nvSpPr>
        <p:spPr>
          <a:xfrm>
            <a:off x="10805162" y="230188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ICBC’21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A2EF78B-422A-63CA-7AAD-C0B9ED48341C}"/>
              </a:ext>
            </a:extLst>
          </p:cNvPr>
          <p:cNvSpPr/>
          <p:nvPr/>
        </p:nvSpPr>
        <p:spPr>
          <a:xfrm>
            <a:off x="2834638" y="1619472"/>
            <a:ext cx="5663184" cy="189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3D200958-3971-E764-048B-208369FDF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4" t="42810" r="77735" b="36332"/>
          <a:stretch/>
        </p:blipFill>
        <p:spPr>
          <a:xfrm>
            <a:off x="3164218" y="3597084"/>
            <a:ext cx="421019" cy="863084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E32EB434-2BB9-D2BF-2E19-93D451019212}"/>
              </a:ext>
            </a:extLst>
          </p:cNvPr>
          <p:cNvSpPr txBox="1"/>
          <p:nvPr/>
        </p:nvSpPr>
        <p:spPr>
          <a:xfrm>
            <a:off x="4020063" y="5991636"/>
            <a:ext cx="4572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Assume </a:t>
            </a:r>
            <a:r>
              <a:rPr lang="en-US" b="1" i="1" dirty="0">
                <a:latin typeface="DengXian" panose="02010600030101010101" pitchFamily="2" charset="-122"/>
                <a:ea typeface="DengXian" panose="02010600030101010101" pitchFamily="2" charset="-122"/>
              </a:rPr>
              <a:t>A 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guesses wrong with probability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6826EA6-4A36-DDEB-E082-52EC7F1D5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78" t="42810" r="19163" b="36332"/>
          <a:stretch/>
        </p:blipFill>
        <p:spPr>
          <a:xfrm>
            <a:off x="8420373" y="3597084"/>
            <a:ext cx="467069" cy="8630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8D010EB-3CE1-7F4C-88AD-DBAE24704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94" t="42807" r="46776" b="43323"/>
          <a:stretch/>
        </p:blipFill>
        <p:spPr>
          <a:xfrm>
            <a:off x="5696910" y="3597085"/>
            <a:ext cx="690734" cy="57394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20CB5F1-086A-D8FB-249E-3403D4002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7" t="42807" r="55277" b="41250"/>
          <a:stretch/>
        </p:blipFill>
        <p:spPr>
          <a:xfrm>
            <a:off x="3677335" y="3597084"/>
            <a:ext cx="1940631" cy="659733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3FDE6AA-0ED8-8BC1-D58D-754486D8B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77" t="42807" r="24987" b="41250"/>
          <a:stretch/>
        </p:blipFill>
        <p:spPr>
          <a:xfrm>
            <a:off x="6420537" y="3597083"/>
            <a:ext cx="1940631" cy="659733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6655FB1-D393-D241-5070-9AC0790B2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5" t="3891" r="23476" b="57192"/>
          <a:stretch/>
        </p:blipFill>
        <p:spPr>
          <a:xfrm>
            <a:off x="3499718" y="1986683"/>
            <a:ext cx="4998103" cy="161040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BAF6E75-B8EA-8068-3ED7-1A084AF5D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15" t="54606" r="23476" b="-676"/>
          <a:stretch/>
        </p:blipFill>
        <p:spPr>
          <a:xfrm>
            <a:off x="3499718" y="4085241"/>
            <a:ext cx="4998103" cy="190639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B35CF97-16CB-1391-934D-2B6F48461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5" t="13907" r="81193" b="57191"/>
          <a:stretch/>
        </p:blipFill>
        <p:spPr>
          <a:xfrm>
            <a:off x="1861693" y="2401122"/>
            <a:ext cx="1407780" cy="1195961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A9116A1-C53A-2FFD-4241-D19685B2D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545" t="12476" r="4523" b="57191"/>
          <a:stretch/>
        </p:blipFill>
        <p:spPr>
          <a:xfrm>
            <a:off x="8676932" y="2341918"/>
            <a:ext cx="1532771" cy="125516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BE12108-9AA5-86AF-5691-1CEE3AFC91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12" t="3891" r="48093" b="83868"/>
          <a:stretch/>
        </p:blipFill>
        <p:spPr>
          <a:xfrm>
            <a:off x="8905682" y="3993103"/>
            <a:ext cx="506539" cy="506537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06513912-35F8-17E4-D790-8ED31B6DDFEA}"/>
              </a:ext>
            </a:extLst>
          </p:cNvPr>
          <p:cNvSpPr txBox="1"/>
          <p:nvPr/>
        </p:nvSpPr>
        <p:spPr>
          <a:xfrm>
            <a:off x="1213322" y="1589283"/>
            <a:ext cx="4572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We need </a:t>
            </a:r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y 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&gt; </a:t>
            </a:r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x 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&gt; </a:t>
            </a:r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x’ 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&gt; 0.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80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Commerce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9E25698F-ED1F-D7BA-9F37-C527AEF20DFA}"/>
              </a:ext>
            </a:extLst>
          </p:cNvPr>
          <p:cNvSpPr/>
          <p:nvPr/>
        </p:nvSpPr>
        <p:spPr>
          <a:xfrm>
            <a:off x="7001258" y="472980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An Incentive-Compatible Smart Contract for Decentralized Commerce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FB520351-94EB-7B96-06B3-1A1AB310E156}"/>
              </a:ext>
            </a:extLst>
          </p:cNvPr>
          <p:cNvSpPr/>
          <p:nvPr/>
        </p:nvSpPr>
        <p:spPr>
          <a:xfrm>
            <a:off x="10805162" y="230188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ICBC’21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A2EF78B-422A-63CA-7AAD-C0B9ED48341C}"/>
              </a:ext>
            </a:extLst>
          </p:cNvPr>
          <p:cNvSpPr/>
          <p:nvPr/>
        </p:nvSpPr>
        <p:spPr>
          <a:xfrm>
            <a:off x="2834638" y="1619472"/>
            <a:ext cx="5663184" cy="1891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CD723FB-D507-E9AE-D80B-7D54D81FB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125" y="1641539"/>
            <a:ext cx="7349749" cy="484022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13062F8-FA0D-4464-1657-5D7A8E8B8E83}"/>
              </a:ext>
            </a:extLst>
          </p:cNvPr>
          <p:cNvSpPr/>
          <p:nvPr/>
        </p:nvSpPr>
        <p:spPr>
          <a:xfrm>
            <a:off x="2834638" y="2761488"/>
            <a:ext cx="3188210" cy="341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EC731D0-AF05-059A-5C36-A073DA2758D1}"/>
              </a:ext>
            </a:extLst>
          </p:cNvPr>
          <p:cNvSpPr/>
          <p:nvPr/>
        </p:nvSpPr>
        <p:spPr>
          <a:xfrm>
            <a:off x="2907788" y="3200844"/>
            <a:ext cx="6644643" cy="651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0B48A68-8032-2487-D4CA-B8C982EB57E2}"/>
              </a:ext>
            </a:extLst>
          </p:cNvPr>
          <p:cNvSpPr/>
          <p:nvPr/>
        </p:nvSpPr>
        <p:spPr>
          <a:xfrm>
            <a:off x="3060188" y="3930268"/>
            <a:ext cx="6644643" cy="651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8E11AF7-878B-F269-DC3D-9EAAE4EE25FE}"/>
              </a:ext>
            </a:extLst>
          </p:cNvPr>
          <p:cNvSpPr/>
          <p:nvPr/>
        </p:nvSpPr>
        <p:spPr>
          <a:xfrm>
            <a:off x="2994145" y="4604162"/>
            <a:ext cx="6644643" cy="528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86D8C1D-6382-3147-E5BC-EBD24959FD55}"/>
              </a:ext>
            </a:extLst>
          </p:cNvPr>
          <p:cNvSpPr/>
          <p:nvPr/>
        </p:nvSpPr>
        <p:spPr>
          <a:xfrm>
            <a:off x="3006337" y="5216461"/>
            <a:ext cx="6644643" cy="301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EE78D46-190B-3446-EDA6-3770522BAA4B}"/>
              </a:ext>
            </a:extLst>
          </p:cNvPr>
          <p:cNvSpPr/>
          <p:nvPr/>
        </p:nvSpPr>
        <p:spPr>
          <a:xfrm>
            <a:off x="3060187" y="5582792"/>
            <a:ext cx="6644643" cy="509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C5AC8D5-23A2-2102-B7F4-089CA1E59E53}"/>
              </a:ext>
            </a:extLst>
          </p:cNvPr>
          <p:cNvSpPr/>
          <p:nvPr/>
        </p:nvSpPr>
        <p:spPr>
          <a:xfrm>
            <a:off x="3488079" y="1839310"/>
            <a:ext cx="870979" cy="341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40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As a Game Tree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9E25698F-ED1F-D7BA-9F37-C527AEF20DFA}"/>
              </a:ext>
            </a:extLst>
          </p:cNvPr>
          <p:cNvSpPr/>
          <p:nvPr/>
        </p:nvSpPr>
        <p:spPr>
          <a:xfrm>
            <a:off x="7001258" y="472980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An Incentive-Compatible Smart Contract for Decentralized Commerce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FB520351-94EB-7B96-06B3-1A1AB310E156}"/>
              </a:ext>
            </a:extLst>
          </p:cNvPr>
          <p:cNvSpPr/>
          <p:nvPr/>
        </p:nvSpPr>
        <p:spPr>
          <a:xfrm>
            <a:off x="10805162" y="230188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ICBC’21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0FE0D066-E261-078B-29A0-A5B3D3470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26" y="1690688"/>
            <a:ext cx="7475158" cy="43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57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Main Result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9E25698F-ED1F-D7BA-9F37-C527AEF20DFA}"/>
              </a:ext>
            </a:extLst>
          </p:cNvPr>
          <p:cNvSpPr/>
          <p:nvPr/>
        </p:nvSpPr>
        <p:spPr>
          <a:xfrm>
            <a:off x="7001258" y="472980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An Incentive-Compatible Smart Contract for Decentralized Commerce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FB520351-94EB-7B96-06B3-1A1AB310E156}"/>
              </a:ext>
            </a:extLst>
          </p:cNvPr>
          <p:cNvSpPr/>
          <p:nvPr/>
        </p:nvSpPr>
        <p:spPr>
          <a:xfrm>
            <a:off x="10805162" y="230188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ICBC’21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B5FC67-1F64-42E8-29BA-4B8016A41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Theorem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If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λ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= x, then a rational agent should expect to lose </a:t>
            </a:r>
          </a:p>
          <a:p>
            <a:pPr marL="0" indent="0" algn="ctr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x (1 - 2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money by cheating. </a:t>
            </a:r>
          </a:p>
          <a:p>
            <a:pPr marL="0" indent="0">
              <a:buNone/>
            </a:pP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Example: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Alice buys a toaster for 100DKK, and the adjudication has an error of 10%. Then she should expect to lose 80DKK by cheating.</a:t>
            </a:r>
            <a:endParaRPr lang="en-DK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1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82D41FC-39AE-C174-4E3E-0E2180F40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67" y="1973555"/>
            <a:ext cx="1378992" cy="1378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ABFD780-DCF7-3A7F-9D6A-73EEB4AD0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703" y="1973555"/>
            <a:ext cx="1378992" cy="1378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Tear Drop Png - Tear Clipart Png, Transparent Png is free transparent png  image. To explore more similar hd image on PNGitem. | Clip art, Overlays  transparent, Png">
            <a:extLst>
              <a:ext uri="{FF2B5EF4-FFF2-40B4-BE49-F238E27FC236}">
                <a16:creationId xmlns:a16="http://schemas.microsoft.com/office/drawing/2014/main" id="{CA3EFBC1-C92C-6C46-0049-F5F8DD7AF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0" b="92375" l="10000" r="90000">
                        <a14:foregroundMark x1="53721" y1="10125" x2="54767" y2="11375"/>
                        <a14:foregroundMark x1="55000" y1="8625" x2="56163" y2="7000"/>
                        <a14:foregroundMark x1="34302" y1="90000" x2="48953" y2="92500"/>
                        <a14:foregroundMark x1="48953" y1="92500" x2="56860" y2="92375"/>
                        <a14:foregroundMark x1="56860" y1="92375" x2="63605" y2="89500"/>
                        <a14:foregroundMark x1="31744" y1="51625" x2="33721" y2="84875"/>
                        <a14:foregroundMark x1="33721" y1="84875" x2="35814" y2="90625"/>
                        <a14:foregroundMark x1="36047" y1="90375" x2="35814" y2="75750"/>
                        <a14:foregroundMark x1="33837" y1="79625" x2="43721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191" y="2663051"/>
            <a:ext cx="315133" cy="2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565 Small Stack Of Dollar Bills Stock Photos, Pictures &amp; Royalty-Free  Images - iStock">
            <a:extLst>
              <a:ext uri="{FF2B5EF4-FFF2-40B4-BE49-F238E27FC236}">
                <a16:creationId xmlns:a16="http://schemas.microsoft.com/office/drawing/2014/main" id="{F196024F-E64C-813C-CE7F-811A6623A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5686" y1="59459" x2="16830" y2="64373"/>
                        <a14:foregroundMark x1="21405" y1="45700" x2="33987" y2="24324"/>
                        <a14:foregroundMark x1="33987" y1="24324" x2="35458" y2="24324"/>
                        <a14:foregroundMark x1="27778" y1="33661" x2="30392" y2="25061"/>
                        <a14:foregroundMark x1="30392" y1="25061" x2="30392" y2="25061"/>
                        <a14:foregroundMark x1="30556" y1="24570" x2="31373" y2="23342"/>
                        <a14:foregroundMark x1="31209" y1="23096" x2="41993" y2="27518"/>
                        <a14:foregroundMark x1="41176" y1="28010" x2="46895" y2="32432"/>
                        <a14:foregroundMark x1="46895" y1="32432" x2="71895" y2="39803"/>
                        <a14:foregroundMark x1="41667" y1="27764" x2="84477" y2="41032"/>
                        <a14:foregroundMark x1="84477" y1="41032" x2="88072" y2="48649"/>
                        <a14:foregroundMark x1="88072" y1="48649" x2="87418" y2="51106"/>
                        <a14:foregroundMark x1="87745" y1="46683" x2="85458" y2="40786"/>
                        <a14:foregroundMark x1="86111" y1="42260" x2="87908" y2="45209"/>
                        <a14:foregroundMark x1="87908" y1="45209" x2="88725" y2="42752"/>
                        <a14:foregroundMark x1="87908" y1="42260" x2="85948" y2="42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83" y="2719917"/>
            <a:ext cx="2230017" cy="14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iLife It's Only Natural Tender Chicken For Kittens | HiLife">
            <a:extLst>
              <a:ext uri="{FF2B5EF4-FFF2-40B4-BE49-F238E27FC236}">
                <a16:creationId xmlns:a16="http://schemas.microsoft.com/office/drawing/2014/main" id="{3114797F-C22E-3324-DA97-E656FB73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31" y="2502143"/>
            <a:ext cx="1700808" cy="17008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48B95549-3A81-036A-604A-F767D833FC21}"/>
              </a:ext>
            </a:extLst>
          </p:cNvPr>
          <p:cNvSpPr/>
          <p:nvPr/>
        </p:nvSpPr>
        <p:spPr bwMode="auto">
          <a:xfrm>
            <a:off x="1475935" y="1109459"/>
            <a:ext cx="864096" cy="28803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E9B17-A076-F559-CC61-A1149C26E5B9}"/>
              </a:ext>
            </a:extLst>
          </p:cNvPr>
          <p:cNvSpPr txBox="1"/>
          <p:nvPr/>
        </p:nvSpPr>
        <p:spPr>
          <a:xfrm>
            <a:off x="3780191" y="1444141"/>
            <a:ext cx="116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DengXian Light" panose="020B0503020204020204" pitchFamily="2" charset="-122"/>
                <a:ea typeface="DengXian Light" panose="020B0503020204020204" pitchFamily="2" charset="-122"/>
              </a:rPr>
              <a:t>Nibbles</a:t>
            </a:r>
            <a:endParaRPr lang="en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524F9-343F-1BEB-75AA-B1A27A0AE583}"/>
              </a:ext>
            </a:extLst>
          </p:cNvPr>
          <p:cNvSpPr txBox="1"/>
          <p:nvPr/>
        </p:nvSpPr>
        <p:spPr>
          <a:xfrm>
            <a:off x="8550096" y="1444141"/>
            <a:ext cx="1166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DengXian Light" panose="020B0503020204020204" pitchFamily="2" charset="-122"/>
                <a:ea typeface="DengXian Light" panose="020B0503020204020204" pitchFamily="2" charset="-122"/>
              </a:rPr>
              <a:t>Whiskers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98293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44427 0.015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Random Coin Flipping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9E25698F-ED1F-D7BA-9F37-C527AEF20DFA}"/>
              </a:ext>
            </a:extLst>
          </p:cNvPr>
          <p:cNvSpPr/>
          <p:nvPr/>
        </p:nvSpPr>
        <p:spPr>
          <a:xfrm>
            <a:off x="7001258" y="472980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An Incentive-Compatible Smart Contract for Decentralized Commerce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FB520351-94EB-7B96-06B3-1A1AB310E156}"/>
              </a:ext>
            </a:extLst>
          </p:cNvPr>
          <p:cNvSpPr/>
          <p:nvPr/>
        </p:nvSpPr>
        <p:spPr>
          <a:xfrm>
            <a:off x="10805162" y="230188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ICBC’21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B5FC67-1F64-42E8-29BA-4B8016A41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Corollary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Using a random coin toss as the adjudication, honesty is an equilibrium.</a:t>
            </a:r>
          </a:p>
          <a:p>
            <a:pPr marL="0" indent="0">
              <a:buNone/>
            </a:pP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Can be implemented under computational assumptions by using a coin tossing protocol (such as [Blum’81]).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In this case, honesty is a </a:t>
            </a:r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computational equilibrium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1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A Generalization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9E25698F-ED1F-D7BA-9F37-C527AEF20DFA}"/>
              </a:ext>
            </a:extLst>
          </p:cNvPr>
          <p:cNvSpPr/>
          <p:nvPr/>
        </p:nvSpPr>
        <p:spPr>
          <a:xfrm>
            <a:off x="7001258" y="472980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An Incentive-Compatible Smart Contract for Decentralized Commerce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FB520351-94EB-7B96-06B3-1A1AB310E156}"/>
              </a:ext>
            </a:extLst>
          </p:cNvPr>
          <p:cNvSpPr/>
          <p:nvPr/>
        </p:nvSpPr>
        <p:spPr>
          <a:xfrm>
            <a:off x="10805162" y="230188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ICBC’21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B5FC67-1F64-42E8-29BA-4B8016A41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The contract receives 2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λ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and pays back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λ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to the winner.</a:t>
            </a:r>
          </a:p>
          <a:p>
            <a:pPr marL="0" indent="0">
              <a:buNone/>
            </a:pPr>
            <a:endParaRPr lang="en-US" sz="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Suppose instead the contract pays back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αλ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for some 0 ≤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α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≤ 2.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Then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α</a:t>
            </a:r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= 1 is the normal contract.</a:t>
            </a:r>
          </a:p>
          <a:p>
            <a:pPr marL="0" indent="0">
              <a:buNone/>
            </a:pP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Theorem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For an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α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that satisfies,</a:t>
            </a:r>
          </a:p>
          <a:p>
            <a:pPr marL="0" indent="0" algn="ctr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1 / (1 -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) &lt;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α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≤ 2,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we can get arbitrarily high security for large enough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λ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28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Agenda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Blockchains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Commerce</a:t>
            </a:r>
          </a:p>
          <a:p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Adjudication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Payments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Commitments</a:t>
            </a:r>
          </a:p>
        </p:txBody>
      </p:sp>
    </p:spTree>
    <p:extLst>
      <p:ext uri="{BB962C8B-B14F-4D97-AF65-F5344CB8AC3E}">
        <p14:creationId xmlns:p14="http://schemas.microsoft.com/office/powerpoint/2010/main" val="504960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699" y="1934771"/>
            <a:ext cx="8726424" cy="2267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sz="4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Can we create a non-trivial system for dispute resolution?</a:t>
            </a:r>
            <a:endParaRPr lang="en-DK" sz="4000" b="1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F8EB343-64B3-5C64-8278-535540858022}"/>
              </a:ext>
            </a:extLst>
          </p:cNvPr>
          <p:cNvSpPr txBox="1"/>
          <p:nvPr/>
        </p:nvSpPr>
        <p:spPr>
          <a:xfrm>
            <a:off x="1899363" y="222864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“</a:t>
            </a:r>
            <a:endParaRPr lang="en-DK" sz="80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11C4839-9EA4-76DC-B2DC-28F634BD6591}"/>
              </a:ext>
            </a:extLst>
          </p:cNvPr>
          <p:cNvSpPr txBox="1"/>
          <p:nvPr/>
        </p:nvSpPr>
        <p:spPr>
          <a:xfrm>
            <a:off x="6623346" y="2924996"/>
            <a:ext cx="9970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”</a:t>
            </a:r>
            <a:endParaRPr lang="en-DK" sz="80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616960F-258B-B0D6-ADF1-F015155BD657}"/>
              </a:ext>
            </a:extLst>
          </p:cNvPr>
          <p:cNvSpPr txBox="1"/>
          <p:nvPr/>
        </p:nvSpPr>
        <p:spPr>
          <a:xfrm>
            <a:off x="1196022" y="193477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Q:</a:t>
            </a:r>
            <a:endParaRPr lang="en-DK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24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Adjudication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58BEF54-47AD-9F69-CF59-F68B843D3B9F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8D136F6-204A-B639-ADD5-696C384BEA99}"/>
              </a:ext>
            </a:extLst>
          </p:cNvPr>
          <p:cNvSpPr/>
          <p:nvPr/>
        </p:nvSpPr>
        <p:spPr>
          <a:xfrm>
            <a:off x="10811256" y="230189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15DFB76A-F390-6C5E-FA1D-50F30458D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6" t="3356" r="80507" b="89406"/>
          <a:stretch/>
        </p:blipFill>
        <p:spPr>
          <a:xfrm>
            <a:off x="4598314" y="1798544"/>
            <a:ext cx="592057" cy="57626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237754C2-2244-5EB6-4755-7608061AD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21" t="3356" r="60492" b="89406"/>
          <a:stretch/>
        </p:blipFill>
        <p:spPr>
          <a:xfrm>
            <a:off x="5946889" y="1798543"/>
            <a:ext cx="592057" cy="576265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E7BA4919-68D1-4F4E-78A8-15C74FDAA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4" t="22740" r="70059" b="69245"/>
          <a:stretch/>
        </p:blipFill>
        <p:spPr>
          <a:xfrm>
            <a:off x="5190372" y="3341836"/>
            <a:ext cx="703890" cy="638106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C75FE3D9-7494-D493-A776-CAA550904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" t="30756" r="52680" b="51354"/>
          <a:stretch/>
        </p:blipFill>
        <p:spPr>
          <a:xfrm>
            <a:off x="4006256" y="3979942"/>
            <a:ext cx="3058964" cy="1424294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18726978-242B-9C33-252C-C7A9BD9BF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7" t="9960" r="76015" b="77894"/>
          <a:stretch/>
        </p:blipFill>
        <p:spPr>
          <a:xfrm>
            <a:off x="4986440" y="2305786"/>
            <a:ext cx="506538" cy="967027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A6FF17FC-11F2-A589-03ED-A8175694E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2" t="10538" r="64914" b="77894"/>
          <a:stretch/>
        </p:blipFill>
        <p:spPr>
          <a:xfrm>
            <a:off x="5545463" y="2351800"/>
            <a:ext cx="690876" cy="92101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A741FFE7-1078-3C33-3E46-BC69716625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76" t="30381" r="6726" b="56647"/>
          <a:stretch/>
        </p:blipFill>
        <p:spPr>
          <a:xfrm>
            <a:off x="4474204" y="3950048"/>
            <a:ext cx="2236663" cy="1032811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0124FF8E-3080-D667-3359-CD89F403B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63" t="10941" r="12932" b="76913"/>
          <a:stretch/>
        </p:blipFill>
        <p:spPr>
          <a:xfrm>
            <a:off x="4894342" y="2348493"/>
            <a:ext cx="1381468" cy="967027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4B4A561-CF26-765D-C2D9-52CA2F5F0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5" t="80682" r="58451" b="5849"/>
          <a:stretch/>
        </p:blipFill>
        <p:spPr>
          <a:xfrm>
            <a:off x="4475516" y="3935062"/>
            <a:ext cx="2194561" cy="1072357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90CFB8B1-1EE3-BDE1-3B46-F71E4C8C0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48" t="81120" r="7403" b="6240"/>
          <a:stretch/>
        </p:blipFill>
        <p:spPr>
          <a:xfrm>
            <a:off x="4429255" y="3976508"/>
            <a:ext cx="2233286" cy="1006351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9F3C0148-1F48-3B9C-8BCC-12FA54E1B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58" t="64842" r="26014" b="32193"/>
          <a:stretch/>
        </p:blipFill>
        <p:spPr>
          <a:xfrm>
            <a:off x="5843095" y="3776082"/>
            <a:ext cx="480224" cy="236057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C48DCC8D-D0D7-1B79-6AA1-2B2C66AE4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09" t="60795" r="11447" b="26928"/>
          <a:stretch/>
        </p:blipFill>
        <p:spPr>
          <a:xfrm>
            <a:off x="4868029" y="2364359"/>
            <a:ext cx="1552506" cy="97747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000518D-B2DE-6692-8C48-F1CD40821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175" b="67860" l="67308" r="73558">
                        <a14:foregroundMark x1="69135" y1="65663" x2="69615" y2="66558"/>
                        <a14:foregroundMark x1="72885" y1="66070" x2="73558" y2="66640"/>
                        <a14:foregroundMark x1="72596" y1="65338" x2="70370" y2="65284"/>
                        <a14:backgroundMark x1="74038" y1="67290" x2="74038" y2="66802"/>
                        <a14:backgroundMark x1="73942" y1="66884" x2="74038" y2="66965"/>
                        <a14:backgroundMark x1="73846" y1="66884" x2="74038" y2="66558"/>
                        <a14:backgroundMark x1="70673" y1="64931" x2="70769" y2="65175"/>
                      </a14:backgroundRemoval>
                    </a14:imgEffect>
                  </a14:imgLayer>
                </a14:imgProps>
              </a:ext>
            </a:extLst>
          </a:blip>
          <a:srcRect l="66655" t="64900" r="26217" b="31795"/>
          <a:stretch/>
        </p:blipFill>
        <p:spPr>
          <a:xfrm>
            <a:off x="6179505" y="3769724"/>
            <a:ext cx="503431" cy="275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32843-C7CB-C41C-DDE3-F572191CBF0E}"/>
              </a:ext>
            </a:extLst>
          </p:cNvPr>
          <p:cNvSpPr txBox="1"/>
          <p:nvPr/>
        </p:nvSpPr>
        <p:spPr>
          <a:xfrm>
            <a:off x="4588760" y="1476814"/>
            <a:ext cx="703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Alice</a:t>
            </a:r>
            <a:endParaRPr lang="en-D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C7E07-2578-BDAD-1FD7-7FBBE738DD72}"/>
              </a:ext>
            </a:extLst>
          </p:cNvPr>
          <p:cNvSpPr txBox="1"/>
          <p:nvPr/>
        </p:nvSpPr>
        <p:spPr>
          <a:xfrm>
            <a:off x="5663648" y="1467023"/>
            <a:ext cx="1158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DengXian" panose="02010600030101010101" pitchFamily="2" charset="-122"/>
                <a:ea typeface="DengXian" panose="02010600030101010101" pitchFamily="2" charset="-122"/>
              </a:rPr>
              <a:t>WeToast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7509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Payment Functions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58BEF54-47AD-9F69-CF59-F68B843D3B9F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8D136F6-204A-B639-ADD5-696C384BEA99}"/>
              </a:ext>
            </a:extLst>
          </p:cNvPr>
          <p:cNvSpPr/>
          <p:nvPr/>
        </p:nvSpPr>
        <p:spPr>
          <a:xfrm>
            <a:off x="10811256" y="230189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807339-0C39-0CDB-B7D3-46ED6155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Suppose the possible votes are      and       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If an agent votes for     , and an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x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-fraction of other agents did the same, we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pay the agent </a:t>
            </a:r>
            <a:r>
              <a:rPr lang="en-US" b="1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p(x)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Q: Which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p(x)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should we choose?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27701A8-B024-C0FB-91FA-C2059DF03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21" t="3356" r="60492" b="89406"/>
          <a:stretch/>
        </p:blipFill>
        <p:spPr>
          <a:xfrm>
            <a:off x="6721483" y="1700848"/>
            <a:ext cx="592057" cy="576265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C03BCAB-0AC6-4E4F-2122-CCD62D3A4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8" t="3356" r="81730" b="89406"/>
          <a:stretch/>
        </p:blipFill>
        <p:spPr>
          <a:xfrm>
            <a:off x="3997552" y="2745058"/>
            <a:ext cx="405765" cy="576265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E9316AC0-5F22-F002-BE6B-1D823F240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8" t="3356" r="81730" b="89406"/>
          <a:stretch/>
        </p:blipFill>
        <p:spPr>
          <a:xfrm>
            <a:off x="5610360" y="1739658"/>
            <a:ext cx="405765" cy="5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5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Payment Functions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58BEF54-47AD-9F69-CF59-F68B843D3B9F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8D136F6-204A-B639-ADD5-696C384BEA99}"/>
              </a:ext>
            </a:extLst>
          </p:cNvPr>
          <p:cNvSpPr/>
          <p:nvPr/>
        </p:nvSpPr>
        <p:spPr>
          <a:xfrm>
            <a:off x="10811256" y="230189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807339-0C39-0CDB-B7D3-46ED6155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Threshold payment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Give fixed payment to each agent in the majority.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Give nothing to everyone else.</a:t>
            </a:r>
          </a:p>
          <a:p>
            <a:pPr marL="0" indent="0">
              <a:buNone/>
            </a:pPr>
            <a:endParaRPr lang="en-US" i="1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Award/loss sharing.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The minority shares a fixed penalty.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This money is shared among the majority.</a:t>
            </a:r>
          </a:p>
          <a:p>
            <a:pPr marL="0" indent="0">
              <a:buNone/>
            </a:pPr>
            <a:endParaRPr lang="en-US" sz="1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Used in practice by Kleros.</a:t>
            </a:r>
          </a:p>
        </p:txBody>
      </p:sp>
    </p:spTree>
    <p:extLst>
      <p:ext uri="{BB962C8B-B14F-4D97-AF65-F5344CB8AC3E}">
        <p14:creationId xmlns:p14="http://schemas.microsoft.com/office/powerpoint/2010/main" val="2592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Jury Process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58BEF54-47AD-9F69-CF59-F68B843D3B9F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8D136F6-204A-B639-ADD5-696C384BEA99}"/>
              </a:ext>
            </a:extLst>
          </p:cNvPr>
          <p:cNvSpPr/>
          <p:nvPr/>
        </p:nvSpPr>
        <p:spPr>
          <a:xfrm>
            <a:off x="10811256" y="230189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807339-0C39-0CDB-B7D3-46ED6155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Each juror receives some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case evidence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US" sz="1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They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exert some effort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and receive a signal that correlates with the ground truth.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Let </a:t>
            </a:r>
            <a:r>
              <a:rPr lang="el-GR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λ</a:t>
            </a:r>
            <a:r>
              <a:rPr lang="en-US" i="1" baseline="-25000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i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be the effort exerted by agent </a:t>
            </a:r>
            <a:r>
              <a:rPr lang="en-US" i="1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i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An agent learns the ground truth with probability f</a:t>
            </a:r>
            <a:r>
              <a:rPr lang="en-US" i="1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</a:t>
            </a:r>
            <a:r>
              <a:rPr lang="el-GR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λ</a:t>
            </a:r>
            <a:r>
              <a:rPr lang="en-US" i="1" baseline="-25000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i</a:t>
            </a:r>
            <a:r>
              <a:rPr lang="en-US" i="1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).</a:t>
            </a:r>
          </a:p>
          <a:p>
            <a:pPr marL="0" indent="0">
              <a:buNone/>
            </a:pPr>
            <a:endParaRPr lang="en-US" sz="1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Agent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do not care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about the outcome of the case.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May lie about their true opinion.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83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Effort Functions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58BEF54-47AD-9F69-CF59-F68B843D3B9F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8D136F6-204A-B639-ADD5-696C384BEA99}"/>
              </a:ext>
            </a:extLst>
          </p:cNvPr>
          <p:cNvSpPr/>
          <p:nvPr/>
        </p:nvSpPr>
        <p:spPr>
          <a:xfrm>
            <a:off x="10811256" y="230189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79A8278-D858-0B6C-B4E4-9BE83FF3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305" y="1752738"/>
            <a:ext cx="5529059" cy="47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1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Equilibrium Analysis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58BEF54-47AD-9F69-CF59-F68B843D3B9F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8D136F6-204A-B639-ADD5-696C384BEA99}"/>
              </a:ext>
            </a:extLst>
          </p:cNvPr>
          <p:cNvSpPr/>
          <p:nvPr/>
        </p:nvSpPr>
        <p:spPr>
          <a:xfrm>
            <a:off x="10811256" y="230189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807339-0C39-0CDB-B7D3-46ED6155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Theorem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At equilibrium, an agent will,</a:t>
            </a:r>
          </a:p>
          <a:p>
            <a:pPr marL="0" indent="0">
              <a:buNone/>
            </a:pPr>
            <a:endParaRPr lang="en-US" sz="1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vote randomly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if their opinion is uncorrelated with the 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final outcome;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otherwise, they will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exert some effort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; and,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	vote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according to their belief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if the correlation is positive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	vote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against their belief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if the correlation is negative</a:t>
            </a:r>
          </a:p>
        </p:txBody>
      </p:sp>
    </p:spTree>
    <p:extLst>
      <p:ext uri="{BB962C8B-B14F-4D97-AF65-F5344CB8AC3E}">
        <p14:creationId xmlns:p14="http://schemas.microsoft.com/office/powerpoint/2010/main" val="207095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F1B48AD1-1730-4D36-929B-827580C0322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A Fundamental Problem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2" name="Pladsholder til indhold 11" descr="Et billede, der indeholder tøj, fodtøj, person, tekst&#10;&#10;Automatisk genereret beskrivelse">
            <a:extLst>
              <a:ext uri="{FF2B5EF4-FFF2-40B4-BE49-F238E27FC236}">
                <a16:creationId xmlns:a16="http://schemas.microsoft.com/office/drawing/2014/main" id="{C0E1A051-1EAC-E8B4-30BE-F8372C294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99" y="1477430"/>
            <a:ext cx="4646005" cy="4706232"/>
          </a:xfrm>
        </p:spPr>
      </p:pic>
      <p:pic>
        <p:nvPicPr>
          <p:cNvPr id="14" name="Billede 13" descr="Et billede, der indeholder tekst, skærmbillede, Font/skrifttype&#10;&#10;Automatisk genereret beskrivelse">
            <a:extLst>
              <a:ext uri="{FF2B5EF4-FFF2-40B4-BE49-F238E27FC236}">
                <a16:creationId xmlns:a16="http://schemas.microsoft.com/office/drawing/2014/main" id="{D9D60408-161D-23A2-1CFE-D888EBAAC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79" y="1477430"/>
            <a:ext cx="4383522" cy="47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6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Structure of Equilibria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58BEF54-47AD-9F69-CF59-F68B843D3B9F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8D136F6-204A-B639-ADD5-696C384BEA99}"/>
              </a:ext>
            </a:extLst>
          </p:cNvPr>
          <p:cNvSpPr/>
          <p:nvPr/>
        </p:nvSpPr>
        <p:spPr>
          <a:xfrm>
            <a:off x="10811256" y="230189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807339-0C39-0CDB-B7D3-46ED6155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Corollary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 trivial strategy where all agents vote randomly is always an equilibrium.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Corollary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All non-trivial equilibrium come in pairs where,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one equilibrium is good.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one equilibrium is bad.</a:t>
            </a:r>
          </a:p>
        </p:txBody>
      </p:sp>
    </p:spTree>
    <p:extLst>
      <p:ext uri="{BB962C8B-B14F-4D97-AF65-F5344CB8AC3E}">
        <p14:creationId xmlns:p14="http://schemas.microsoft.com/office/powerpoint/2010/main" val="30871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Simulation Experiments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58BEF54-47AD-9F69-CF59-F68B843D3B9F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8D136F6-204A-B639-ADD5-696C384BEA99}"/>
              </a:ext>
            </a:extLst>
          </p:cNvPr>
          <p:cNvSpPr/>
          <p:nvPr/>
        </p:nvSpPr>
        <p:spPr>
          <a:xfrm>
            <a:off x="10811256" y="230189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807339-0C39-0CDB-B7D3-46ED6155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We want to argue that, in practice, the jurors would tend to reach the good equilibrium.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Simulate the jury process:</a:t>
            </a:r>
          </a:p>
          <a:p>
            <a:pPr marL="0" indent="0">
              <a:buNone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In the first round, each agent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exerts small amount of effort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, 	and vote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according to their belief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US" sz="1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sz="1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In each subsequent round, an agent learns the number of 	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correct votes in previous round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and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responds strategically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6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Results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58BEF54-47AD-9F69-CF59-F68B843D3B9F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8D136F6-204A-B639-ADD5-696C384BEA99}"/>
              </a:ext>
            </a:extLst>
          </p:cNvPr>
          <p:cNvSpPr/>
          <p:nvPr/>
        </p:nvSpPr>
        <p:spPr>
          <a:xfrm>
            <a:off x="10811256" y="230189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3A3BB07-55C1-D4AE-93A9-B9F6051DF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8129"/>
            <a:ext cx="12192000" cy="39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1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Conclusion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B58BEF54-47AD-9F69-CF59-F68B843D3B9F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8D136F6-204A-B639-ADD5-696C384BEA99}"/>
              </a:ext>
            </a:extLst>
          </p:cNvPr>
          <p:cNvSpPr/>
          <p:nvPr/>
        </p:nvSpPr>
        <p:spPr>
          <a:xfrm>
            <a:off x="10811256" y="230189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807339-0C39-0CDB-B7D3-46ED6155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 adjudication mechanism works under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reasonable assumptions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The agents are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rational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Most agents are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well-informed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Designing good payments functions requires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 lot more work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Implies the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contract for commerce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is secure in a strong sense!</a:t>
            </a:r>
          </a:p>
        </p:txBody>
      </p:sp>
    </p:spTree>
    <p:extLst>
      <p:ext uri="{BB962C8B-B14F-4D97-AF65-F5344CB8AC3E}">
        <p14:creationId xmlns:p14="http://schemas.microsoft.com/office/powerpoint/2010/main" val="272717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Agenda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Blockchains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Commerce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Adjudication</a:t>
            </a:r>
          </a:p>
          <a:p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Payments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Commitments</a:t>
            </a:r>
          </a:p>
        </p:txBody>
      </p:sp>
    </p:spTree>
    <p:extLst>
      <p:ext uri="{BB962C8B-B14F-4D97-AF65-F5344CB8AC3E}">
        <p14:creationId xmlns:p14="http://schemas.microsoft.com/office/powerpoint/2010/main" val="1942795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9735F5-5543-2357-F9AF-D157CE8B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393" y="1874880"/>
            <a:ext cx="1378992" cy="1378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B6057A2-E76D-972F-67A5-DBEF1453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9" y="1874880"/>
            <a:ext cx="1378992" cy="1378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65 Small Stack Of Dollar Bills Stock Photos, Pictures &amp; Royalty-Free  Images - iStock">
            <a:extLst>
              <a:ext uri="{FF2B5EF4-FFF2-40B4-BE49-F238E27FC236}">
                <a16:creationId xmlns:a16="http://schemas.microsoft.com/office/drawing/2014/main" id="{5995F1E9-BBE3-28CE-2744-A3C8A88D9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5686" y1="59459" x2="16830" y2="64373"/>
                        <a14:foregroundMark x1="21405" y1="45700" x2="33987" y2="24324"/>
                        <a14:foregroundMark x1="33987" y1="24324" x2="35458" y2="24324"/>
                        <a14:foregroundMark x1="27778" y1="33661" x2="30392" y2="25061"/>
                        <a14:foregroundMark x1="30392" y1="25061" x2="30392" y2="25061"/>
                        <a14:foregroundMark x1="30556" y1="24570" x2="31373" y2="23342"/>
                        <a14:foregroundMark x1="31209" y1="23096" x2="41993" y2="27518"/>
                        <a14:foregroundMark x1="41176" y1="28010" x2="46895" y2="32432"/>
                        <a14:foregroundMark x1="46895" y1="32432" x2="71895" y2="39803"/>
                        <a14:foregroundMark x1="41667" y1="27764" x2="84477" y2="41032"/>
                        <a14:foregroundMark x1="84477" y1="41032" x2="88072" y2="48649"/>
                        <a14:foregroundMark x1="88072" y1="48649" x2="87418" y2="51106"/>
                        <a14:foregroundMark x1="87745" y1="46683" x2="85458" y2="40786"/>
                        <a14:foregroundMark x1="86111" y1="42260" x2="87908" y2="45209"/>
                        <a14:foregroundMark x1="87908" y1="45209" x2="88725" y2="42752"/>
                        <a14:foregroundMark x1="87908" y1="42260" x2="85948" y2="42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61" y="2564376"/>
            <a:ext cx="2230017" cy="14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iLife It's Only Natural Tender Chicken For Kittens | HiLife">
            <a:extLst>
              <a:ext uri="{FF2B5EF4-FFF2-40B4-BE49-F238E27FC236}">
                <a16:creationId xmlns:a16="http://schemas.microsoft.com/office/drawing/2014/main" id="{0699BE01-FF97-5C85-CB68-12A32D7F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57" y="2403468"/>
            <a:ext cx="1700808" cy="17008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565 Small Stack Of Dollar Bills Stock Photos, Pictures &amp; Royalty-Free  Images - iStock">
            <a:extLst>
              <a:ext uri="{FF2B5EF4-FFF2-40B4-BE49-F238E27FC236}">
                <a16:creationId xmlns:a16="http://schemas.microsoft.com/office/drawing/2014/main" id="{84BC276C-9396-6173-3BA7-B02195916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5686" y1="59459" x2="16830" y2="64373"/>
                        <a14:foregroundMark x1="21405" y1="45700" x2="33987" y2="24324"/>
                        <a14:foregroundMark x1="33987" y1="24324" x2="35458" y2="24324"/>
                        <a14:foregroundMark x1="27778" y1="33661" x2="30392" y2="25061"/>
                        <a14:foregroundMark x1="30392" y1="25061" x2="30392" y2="25061"/>
                        <a14:foregroundMark x1="30556" y1="24570" x2="31373" y2="23342"/>
                        <a14:foregroundMark x1="31209" y1="23096" x2="41993" y2="27518"/>
                        <a14:foregroundMark x1="41176" y1="28010" x2="46895" y2="32432"/>
                        <a14:foregroundMark x1="46895" y1="32432" x2="71895" y2="39803"/>
                        <a14:foregroundMark x1="41667" y1="27764" x2="84477" y2="41032"/>
                        <a14:foregroundMark x1="84477" y1="41032" x2="88072" y2="48649"/>
                        <a14:foregroundMark x1="88072" y1="48649" x2="87418" y2="51106"/>
                        <a14:foregroundMark x1="87745" y1="46683" x2="85458" y2="40786"/>
                        <a14:foregroundMark x1="86111" y1="42260" x2="87908" y2="45209"/>
                        <a14:foregroundMark x1="87908" y1="45209" x2="88725" y2="42752"/>
                        <a14:foregroundMark x1="87908" y1="42260" x2="85948" y2="42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81" y="2613246"/>
            <a:ext cx="2230017" cy="148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reasure Chest, Pirate Chest - myboxes.at">
            <a:extLst>
              <a:ext uri="{FF2B5EF4-FFF2-40B4-BE49-F238E27FC236}">
                <a16:creationId xmlns:a16="http://schemas.microsoft.com/office/drawing/2014/main" id="{3BD170A7-AEF9-A388-2F99-FE5A19017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63" y="3068432"/>
            <a:ext cx="3391274" cy="25231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rawing, Design &amp; Illustration, Mask, The smile of the Cheshire Cat, Smile,  Art, Alice's Adventures in Wonderland&quot; Greeting Card by Morgraat | Redbubble">
            <a:extLst>
              <a:ext uri="{FF2B5EF4-FFF2-40B4-BE49-F238E27FC236}">
                <a16:creationId xmlns:a16="http://schemas.microsoft.com/office/drawing/2014/main" id="{8A96FD31-23C8-08D6-FC18-EB8EAEB29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7067" y1="60100" x2="68933" y2="56900"/>
                        <a14:backgroundMark x1="27733" y1="39500" x2="60400" y2="33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8034">
            <a:off x="3761106" y="2657249"/>
            <a:ext cx="623644" cy="60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rawing, Design &amp; Illustration, Mask, The smile of the Cheshire Cat, Smile,  Art, Alice's Adventures in Wonderland&quot; Greeting Card by Morgraat | Redbubble">
            <a:extLst>
              <a:ext uri="{FF2B5EF4-FFF2-40B4-BE49-F238E27FC236}">
                <a16:creationId xmlns:a16="http://schemas.microsoft.com/office/drawing/2014/main" id="{D5642E19-3C81-C2F7-FC4B-9CAACC3E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57067" y1="60100" x2="68933" y2="56900"/>
                        <a14:backgroundMark x1="27733" y1="39500" x2="60400" y2="33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9">
            <a:off x="8386013" y="2539672"/>
            <a:ext cx="809973" cy="6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05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0977 0.1356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67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" dur="8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45911 0.0159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39974 0.0044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77 0.13565 L 0.05716 0.0141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-60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699" y="1934771"/>
            <a:ext cx="8726424" cy="2267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sz="4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Can we use smart contracts to make</a:t>
            </a:r>
          </a:p>
          <a:p>
            <a:pPr marL="0" indent="0">
              <a:buNone/>
            </a:pPr>
            <a:r>
              <a:rPr lang="en-US" sz="4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other interactions secure?</a:t>
            </a:r>
            <a:endParaRPr lang="en-DK" sz="4000" b="1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F8EB343-64B3-5C64-8278-535540858022}"/>
              </a:ext>
            </a:extLst>
          </p:cNvPr>
          <p:cNvSpPr txBox="1"/>
          <p:nvPr/>
        </p:nvSpPr>
        <p:spPr>
          <a:xfrm>
            <a:off x="1899363" y="222864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“</a:t>
            </a:r>
            <a:endParaRPr lang="en-DK" sz="80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11C4839-9EA4-76DC-B2DC-28F634BD6591}"/>
              </a:ext>
            </a:extLst>
          </p:cNvPr>
          <p:cNvSpPr txBox="1"/>
          <p:nvPr/>
        </p:nvSpPr>
        <p:spPr>
          <a:xfrm>
            <a:off x="8103968" y="3068627"/>
            <a:ext cx="9970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”</a:t>
            </a:r>
            <a:endParaRPr lang="en-DK" sz="80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616960F-258B-B0D6-ADF1-F015155BD657}"/>
              </a:ext>
            </a:extLst>
          </p:cNvPr>
          <p:cNvSpPr txBox="1"/>
          <p:nvPr/>
        </p:nvSpPr>
        <p:spPr>
          <a:xfrm>
            <a:off x="1196022" y="193477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Q:</a:t>
            </a:r>
            <a:endParaRPr lang="en-DK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71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E703F5FA-4CA0-FB32-F765-5590F6395ACE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2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2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17E46829-5174-EC27-6188-3282EEF5C5E5}"/>
              </a:ext>
            </a:extLst>
          </p:cNvPr>
          <p:cNvSpPr/>
          <p:nvPr/>
        </p:nvSpPr>
        <p:spPr>
          <a:xfrm>
            <a:off x="11076432" y="230190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1FBFA32-F521-385C-AAFC-7B63CCD30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09" r="32057"/>
          <a:stretch/>
        </p:blipFill>
        <p:spPr>
          <a:xfrm>
            <a:off x="3005316" y="5156694"/>
            <a:ext cx="4141815" cy="761239"/>
          </a:xfrm>
          <a:prstGeom prst="rect">
            <a:avLst/>
          </a:prstGeom>
        </p:spPr>
      </p:pic>
      <p:pic>
        <p:nvPicPr>
          <p:cNvPr id="2" name="Billede 2">
            <a:extLst>
              <a:ext uri="{FF2B5EF4-FFF2-40B4-BE49-F238E27FC236}">
                <a16:creationId xmlns:a16="http://schemas.microsoft.com/office/drawing/2014/main" id="{082E8B90-87FA-D721-9792-553B30AC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-381" r="56992" b="74246"/>
          <a:stretch/>
        </p:blipFill>
        <p:spPr>
          <a:xfrm>
            <a:off x="4760191" y="1420672"/>
            <a:ext cx="866900" cy="1170953"/>
          </a:xfrm>
          <a:prstGeom prst="rect">
            <a:avLst/>
          </a:prstGeom>
        </p:spPr>
      </p:pic>
      <p:pic>
        <p:nvPicPr>
          <p:cNvPr id="4" name="Billede 2">
            <a:extLst>
              <a:ext uri="{FF2B5EF4-FFF2-40B4-BE49-F238E27FC236}">
                <a16:creationId xmlns:a16="http://schemas.microsoft.com/office/drawing/2014/main" id="{566D17DD-A3DE-DD2E-DFEA-8DC64F9B3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44" t="45366" r="1673" b="35550"/>
          <a:stretch/>
        </p:blipFill>
        <p:spPr>
          <a:xfrm>
            <a:off x="8049656" y="3470398"/>
            <a:ext cx="950025" cy="855023"/>
          </a:xfrm>
          <a:prstGeom prst="rect">
            <a:avLst/>
          </a:prstGeom>
        </p:spPr>
      </p:pic>
      <p:pic>
        <p:nvPicPr>
          <p:cNvPr id="5" name="Billede 2">
            <a:extLst>
              <a:ext uri="{FF2B5EF4-FFF2-40B4-BE49-F238E27FC236}">
                <a16:creationId xmlns:a16="http://schemas.microsoft.com/office/drawing/2014/main" id="{CD3E0BC4-2F2C-1390-B566-C57CF5020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" t="45365" r="18268" b="16997"/>
          <a:stretch/>
        </p:blipFill>
        <p:spPr>
          <a:xfrm>
            <a:off x="3275776" y="3470398"/>
            <a:ext cx="4712208" cy="1686296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BC2E854-6D8B-9C93-22B7-053AC55297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18" t="8232" r="7212" b="60472"/>
          <a:stretch/>
        </p:blipFill>
        <p:spPr>
          <a:xfrm>
            <a:off x="5755640" y="1648428"/>
            <a:ext cx="3042161" cy="1508284"/>
          </a:xfrm>
          <a:prstGeom prst="rect">
            <a:avLst/>
          </a:prstGeom>
        </p:spPr>
      </p:pic>
      <p:pic>
        <p:nvPicPr>
          <p:cNvPr id="6" name="Billede 12">
            <a:extLst>
              <a:ext uri="{FF2B5EF4-FFF2-40B4-BE49-F238E27FC236}">
                <a16:creationId xmlns:a16="http://schemas.microsoft.com/office/drawing/2014/main" id="{D907F799-AD42-3593-2F28-721F24E8D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65762" t="9703" r="25210" b="78572"/>
          <a:stretch/>
        </p:blipFill>
        <p:spPr>
          <a:xfrm>
            <a:off x="7032335" y="1719323"/>
            <a:ext cx="589731" cy="5650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B32B2F-7F05-3E15-7D18-8D8CCE9C638A}"/>
              </a:ext>
            </a:extLst>
          </p:cNvPr>
          <p:cNvCxnSpPr/>
          <p:nvPr/>
        </p:nvCxnSpPr>
        <p:spPr>
          <a:xfrm flipV="1">
            <a:off x="3554845" y="2591625"/>
            <a:ext cx="1330037" cy="2565069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9D098B8-82DB-A093-DE0B-AE218088FCA8}"/>
              </a:ext>
            </a:extLst>
          </p:cNvPr>
          <p:cNvCxnSpPr>
            <a:cxnSpLocks/>
          </p:cNvCxnSpPr>
          <p:nvPr/>
        </p:nvCxnSpPr>
        <p:spPr>
          <a:xfrm flipV="1">
            <a:off x="5193641" y="2658208"/>
            <a:ext cx="0" cy="2498486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A08597-CFD1-F27B-4A3D-A6BED62EA74F}"/>
              </a:ext>
            </a:extLst>
          </p:cNvPr>
          <p:cNvCxnSpPr>
            <a:cxnSpLocks/>
          </p:cNvCxnSpPr>
          <p:nvPr/>
        </p:nvCxnSpPr>
        <p:spPr>
          <a:xfrm flipH="1" flipV="1">
            <a:off x="5502401" y="2591625"/>
            <a:ext cx="1330036" cy="2565069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568C18-C836-C595-8257-D788145BD6E0}"/>
              </a:ext>
            </a:extLst>
          </p:cNvPr>
          <p:cNvCxnSpPr>
            <a:cxnSpLocks/>
          </p:cNvCxnSpPr>
          <p:nvPr/>
        </p:nvCxnSpPr>
        <p:spPr>
          <a:xfrm flipH="1">
            <a:off x="3760665" y="5479562"/>
            <a:ext cx="1124217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937B70-BC34-CD5B-DB71-15345CE5C25E}"/>
              </a:ext>
            </a:extLst>
          </p:cNvPr>
          <p:cNvCxnSpPr>
            <a:cxnSpLocks/>
          </p:cNvCxnSpPr>
          <p:nvPr/>
        </p:nvCxnSpPr>
        <p:spPr>
          <a:xfrm flipH="1">
            <a:off x="5502401" y="5479562"/>
            <a:ext cx="1055075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Billede 14">
            <a:extLst>
              <a:ext uri="{FF2B5EF4-FFF2-40B4-BE49-F238E27FC236}">
                <a16:creationId xmlns:a16="http://schemas.microsoft.com/office/drawing/2014/main" id="{A03AB1F2-4FEA-52D2-C58D-71FAACDC9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2" t="46366" r="19918" b="19088"/>
          <a:stretch/>
        </p:blipFill>
        <p:spPr>
          <a:xfrm>
            <a:off x="3099514" y="3542066"/>
            <a:ext cx="4878196" cy="16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34443273-D6A1-3436-4E1E-4B4581EC4145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2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2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D00D829F-69B3-A8FC-8872-32963BE5AA07}"/>
              </a:ext>
            </a:extLst>
          </p:cNvPr>
          <p:cNvSpPr/>
          <p:nvPr/>
        </p:nvSpPr>
        <p:spPr>
          <a:xfrm>
            <a:off x="11076432" y="230190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8793DC7-C593-E1B9-3069-A83DC667DA10}"/>
              </a:ext>
            </a:extLst>
          </p:cNvPr>
          <p:cNvSpPr/>
          <p:nvPr/>
        </p:nvSpPr>
        <p:spPr>
          <a:xfrm>
            <a:off x="4033198" y="1950776"/>
            <a:ext cx="421018" cy="42101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i</a:t>
            </a:r>
            <a:endParaRPr lang="en-DK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4D7C6BD-62DC-F03E-9B43-15257DF9A430}"/>
              </a:ext>
            </a:extLst>
          </p:cNvPr>
          <p:cNvSpPr/>
          <p:nvPr/>
        </p:nvSpPr>
        <p:spPr>
          <a:xfrm>
            <a:off x="5317087" y="2741282"/>
            <a:ext cx="421018" cy="42101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k</a:t>
            </a:r>
            <a:endParaRPr lang="en-DK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E5894E-3CA2-F3FF-BAEF-07A44D72F7D4}"/>
              </a:ext>
            </a:extLst>
          </p:cNvPr>
          <p:cNvSpPr/>
          <p:nvPr/>
        </p:nvSpPr>
        <p:spPr>
          <a:xfrm>
            <a:off x="2731768" y="2741282"/>
            <a:ext cx="421018" cy="42101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j</a:t>
            </a:r>
            <a:endParaRPr lang="en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0162B27-1368-F54E-48C5-7D77900BD4CE}"/>
              </a:ext>
            </a:extLst>
          </p:cNvPr>
          <p:cNvSpPr/>
          <p:nvPr/>
        </p:nvSpPr>
        <p:spPr>
          <a:xfrm>
            <a:off x="1962093" y="3991181"/>
            <a:ext cx="421018" cy="42101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k</a:t>
            </a:r>
            <a:endParaRPr lang="en-DK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78FC841-D84E-606E-04EC-CD5490E79828}"/>
              </a:ext>
            </a:extLst>
          </p:cNvPr>
          <p:cNvSpPr/>
          <p:nvPr/>
        </p:nvSpPr>
        <p:spPr>
          <a:xfrm>
            <a:off x="2731768" y="3967149"/>
            <a:ext cx="421018" cy="42101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k</a:t>
            </a:r>
            <a:endParaRPr lang="en-DK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2A7532-7F97-9A97-82EE-6A11A6CE467A}"/>
              </a:ext>
            </a:extLst>
          </p:cNvPr>
          <p:cNvSpPr/>
          <p:nvPr/>
        </p:nvSpPr>
        <p:spPr>
          <a:xfrm>
            <a:off x="3480611" y="3967149"/>
            <a:ext cx="421018" cy="42101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k</a:t>
            </a:r>
            <a:endParaRPr lang="en-DK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AC0AAE4-1449-3886-2C71-13CB54755A5E}"/>
              </a:ext>
            </a:extLst>
          </p:cNvPr>
          <p:cNvSpPr/>
          <p:nvPr/>
        </p:nvSpPr>
        <p:spPr>
          <a:xfrm>
            <a:off x="4939924" y="3953401"/>
            <a:ext cx="421018" cy="42101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j</a:t>
            </a:r>
            <a:endParaRPr lang="en-DK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56434EC-F20C-C93A-1B58-8D0CCDC43EBB}"/>
              </a:ext>
            </a:extLst>
          </p:cNvPr>
          <p:cNvSpPr/>
          <p:nvPr/>
        </p:nvSpPr>
        <p:spPr>
          <a:xfrm>
            <a:off x="1893608" y="5099248"/>
            <a:ext cx="62495" cy="6249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224341C-982C-044F-6420-D28AEA2125A3}"/>
              </a:ext>
            </a:extLst>
          </p:cNvPr>
          <p:cNvSpPr/>
          <p:nvPr/>
        </p:nvSpPr>
        <p:spPr>
          <a:xfrm>
            <a:off x="2383111" y="5099248"/>
            <a:ext cx="62495" cy="6249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44721A4-6F4A-39D6-8322-7C89480F7493}"/>
              </a:ext>
            </a:extLst>
          </p:cNvPr>
          <p:cNvSpPr/>
          <p:nvPr/>
        </p:nvSpPr>
        <p:spPr>
          <a:xfrm>
            <a:off x="2669273" y="5099248"/>
            <a:ext cx="62495" cy="6249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B43F288-43A8-643E-FB11-1C24A58BE354}"/>
              </a:ext>
            </a:extLst>
          </p:cNvPr>
          <p:cNvSpPr/>
          <p:nvPr/>
        </p:nvSpPr>
        <p:spPr>
          <a:xfrm>
            <a:off x="3152786" y="5099248"/>
            <a:ext cx="62495" cy="6249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99E304C-541A-95FB-2D65-B70E9EC8C6AC}"/>
              </a:ext>
            </a:extLst>
          </p:cNvPr>
          <p:cNvSpPr/>
          <p:nvPr/>
        </p:nvSpPr>
        <p:spPr>
          <a:xfrm>
            <a:off x="3418116" y="5099248"/>
            <a:ext cx="62495" cy="6249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6218CEE-D933-7D16-D1CB-237FF299BCD9}"/>
              </a:ext>
            </a:extLst>
          </p:cNvPr>
          <p:cNvSpPr/>
          <p:nvPr/>
        </p:nvSpPr>
        <p:spPr>
          <a:xfrm>
            <a:off x="3901629" y="5099248"/>
            <a:ext cx="62495" cy="6249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9D68E4B2-2503-63D3-FA73-694134A0BD23}"/>
              </a:ext>
            </a:extLst>
          </p:cNvPr>
          <p:cNvSpPr/>
          <p:nvPr/>
        </p:nvSpPr>
        <p:spPr>
          <a:xfrm>
            <a:off x="4877429" y="5099248"/>
            <a:ext cx="62495" cy="6249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E8021A6-9BA7-63F6-AFE6-FE9A6E30E90B}"/>
              </a:ext>
            </a:extLst>
          </p:cNvPr>
          <p:cNvSpPr/>
          <p:nvPr/>
        </p:nvSpPr>
        <p:spPr>
          <a:xfrm>
            <a:off x="5329694" y="5099248"/>
            <a:ext cx="62495" cy="6249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2C8B23C-CA9A-19B3-CD05-2BD1A5300689}"/>
              </a:ext>
            </a:extLst>
          </p:cNvPr>
          <p:cNvSpPr/>
          <p:nvPr/>
        </p:nvSpPr>
        <p:spPr>
          <a:xfrm>
            <a:off x="5738105" y="3609538"/>
            <a:ext cx="62495" cy="62495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7E50ACE8-2E42-AFF0-E3A5-9569FD30DF2F}"/>
              </a:ext>
            </a:extLst>
          </p:cNvPr>
          <p:cNvCxnSpPr>
            <a:stCxn id="8" idx="7"/>
            <a:endCxn id="6" idx="2"/>
          </p:cNvCxnSpPr>
          <p:nvPr/>
        </p:nvCxnSpPr>
        <p:spPr>
          <a:xfrm flipV="1">
            <a:off x="3091129" y="2161285"/>
            <a:ext cx="942069" cy="641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E9722928-EF2F-8D59-0F72-1048C8D91DD9}"/>
              </a:ext>
            </a:extLst>
          </p:cNvPr>
          <p:cNvCxnSpPr>
            <a:cxnSpLocks/>
            <a:stCxn id="9" idx="0"/>
            <a:endCxn id="8" idx="3"/>
          </p:cNvCxnSpPr>
          <p:nvPr/>
        </p:nvCxnSpPr>
        <p:spPr>
          <a:xfrm flipV="1">
            <a:off x="2172602" y="3100643"/>
            <a:ext cx="620823" cy="8905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0FA0E53E-9404-FCD7-6AEF-649D4242D176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2942277" y="3162300"/>
            <a:ext cx="0" cy="8048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0C96F3E1-5EDF-EFA6-0015-BD2450FC68CB}"/>
              </a:ext>
            </a:extLst>
          </p:cNvPr>
          <p:cNvCxnSpPr>
            <a:cxnSpLocks/>
            <a:stCxn id="11" idx="1"/>
            <a:endCxn id="8" idx="5"/>
          </p:cNvCxnSpPr>
          <p:nvPr/>
        </p:nvCxnSpPr>
        <p:spPr>
          <a:xfrm flipH="1" flipV="1">
            <a:off x="3091129" y="3100643"/>
            <a:ext cx="451139" cy="9281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97F85EC1-2A41-EFE2-DDFF-C96E4B5F4D72}"/>
              </a:ext>
            </a:extLst>
          </p:cNvPr>
          <p:cNvCxnSpPr>
            <a:cxnSpLocks/>
            <a:stCxn id="7" idx="1"/>
            <a:endCxn id="6" idx="6"/>
          </p:cNvCxnSpPr>
          <p:nvPr/>
        </p:nvCxnSpPr>
        <p:spPr>
          <a:xfrm flipH="1" flipV="1">
            <a:off x="4454216" y="2161285"/>
            <a:ext cx="924528" cy="641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917970C1-EC85-E613-A342-790B3B3BB997}"/>
              </a:ext>
            </a:extLst>
          </p:cNvPr>
          <p:cNvCxnSpPr>
            <a:cxnSpLocks/>
            <a:stCxn id="24" idx="0"/>
            <a:endCxn id="7" idx="5"/>
          </p:cNvCxnSpPr>
          <p:nvPr/>
        </p:nvCxnSpPr>
        <p:spPr>
          <a:xfrm flipH="1" flipV="1">
            <a:off x="5676448" y="3100643"/>
            <a:ext cx="92905" cy="5088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C3EDC6EF-040F-0BD5-D304-CD5CA8B20B54}"/>
              </a:ext>
            </a:extLst>
          </p:cNvPr>
          <p:cNvCxnSpPr>
            <a:cxnSpLocks/>
            <a:stCxn id="12" idx="0"/>
            <a:endCxn id="7" idx="3"/>
          </p:cNvCxnSpPr>
          <p:nvPr/>
        </p:nvCxnSpPr>
        <p:spPr>
          <a:xfrm flipV="1">
            <a:off x="5150433" y="3100643"/>
            <a:ext cx="228311" cy="852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Lige forbindelse 44">
            <a:extLst>
              <a:ext uri="{FF2B5EF4-FFF2-40B4-BE49-F238E27FC236}">
                <a16:creationId xmlns:a16="http://schemas.microsoft.com/office/drawing/2014/main" id="{5658A709-5262-5340-65F3-0869E6E73C54}"/>
              </a:ext>
            </a:extLst>
          </p:cNvPr>
          <p:cNvCxnSpPr>
            <a:cxnSpLocks/>
            <a:stCxn id="14" idx="0"/>
            <a:endCxn id="9" idx="3"/>
          </p:cNvCxnSpPr>
          <p:nvPr/>
        </p:nvCxnSpPr>
        <p:spPr>
          <a:xfrm flipV="1">
            <a:off x="1924856" y="4350542"/>
            <a:ext cx="98894" cy="748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A63861E1-C602-7A71-E4D8-017DB38490E8}"/>
              </a:ext>
            </a:extLst>
          </p:cNvPr>
          <p:cNvCxnSpPr>
            <a:cxnSpLocks/>
            <a:stCxn id="17" idx="0"/>
            <a:endCxn id="9" idx="5"/>
          </p:cNvCxnSpPr>
          <p:nvPr/>
        </p:nvCxnSpPr>
        <p:spPr>
          <a:xfrm flipH="1" flipV="1">
            <a:off x="2321454" y="4350542"/>
            <a:ext cx="92905" cy="748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6FE243F4-9C53-CB35-E10D-FE5F36103C1A}"/>
              </a:ext>
            </a:extLst>
          </p:cNvPr>
          <p:cNvCxnSpPr>
            <a:cxnSpLocks/>
            <a:stCxn id="18" idx="0"/>
            <a:endCxn id="10" idx="3"/>
          </p:cNvCxnSpPr>
          <p:nvPr/>
        </p:nvCxnSpPr>
        <p:spPr>
          <a:xfrm flipV="1">
            <a:off x="2700521" y="4326510"/>
            <a:ext cx="92904" cy="772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5784806F-A4EF-9C75-3BC2-67347EEBC253}"/>
              </a:ext>
            </a:extLst>
          </p:cNvPr>
          <p:cNvCxnSpPr>
            <a:cxnSpLocks/>
            <a:stCxn id="19" idx="0"/>
            <a:endCxn id="10" idx="5"/>
          </p:cNvCxnSpPr>
          <p:nvPr/>
        </p:nvCxnSpPr>
        <p:spPr>
          <a:xfrm flipH="1" flipV="1">
            <a:off x="3091129" y="4326510"/>
            <a:ext cx="92905" cy="772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Lige forbindelse 56">
            <a:extLst>
              <a:ext uri="{FF2B5EF4-FFF2-40B4-BE49-F238E27FC236}">
                <a16:creationId xmlns:a16="http://schemas.microsoft.com/office/drawing/2014/main" id="{BE97E859-4A1F-BDE3-C9B5-1738298BB30B}"/>
              </a:ext>
            </a:extLst>
          </p:cNvPr>
          <p:cNvCxnSpPr>
            <a:cxnSpLocks/>
            <a:stCxn id="20" idx="0"/>
            <a:endCxn id="11" idx="3"/>
          </p:cNvCxnSpPr>
          <p:nvPr/>
        </p:nvCxnSpPr>
        <p:spPr>
          <a:xfrm flipV="1">
            <a:off x="3449364" y="4326510"/>
            <a:ext cx="92904" cy="772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Lige forbindelse 57">
            <a:extLst>
              <a:ext uri="{FF2B5EF4-FFF2-40B4-BE49-F238E27FC236}">
                <a16:creationId xmlns:a16="http://schemas.microsoft.com/office/drawing/2014/main" id="{78DE58B0-4801-6FFB-8B55-E8D726D13211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3839972" y="4326510"/>
            <a:ext cx="84653" cy="772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D8B6BCA7-14A7-2DE0-1417-79837D60F0AE}"/>
              </a:ext>
            </a:extLst>
          </p:cNvPr>
          <p:cNvCxnSpPr>
            <a:cxnSpLocks/>
            <a:stCxn id="22" idx="0"/>
            <a:endCxn id="12" idx="3"/>
          </p:cNvCxnSpPr>
          <p:nvPr/>
        </p:nvCxnSpPr>
        <p:spPr>
          <a:xfrm flipV="1">
            <a:off x="4908677" y="4312762"/>
            <a:ext cx="92904" cy="7864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Lige forbindelse 64">
            <a:extLst>
              <a:ext uri="{FF2B5EF4-FFF2-40B4-BE49-F238E27FC236}">
                <a16:creationId xmlns:a16="http://schemas.microsoft.com/office/drawing/2014/main" id="{208883A5-9565-0659-6544-67088581F8A3}"/>
              </a:ext>
            </a:extLst>
          </p:cNvPr>
          <p:cNvCxnSpPr>
            <a:cxnSpLocks/>
            <a:stCxn id="23" idx="0"/>
            <a:endCxn id="12" idx="5"/>
          </p:cNvCxnSpPr>
          <p:nvPr/>
        </p:nvCxnSpPr>
        <p:spPr>
          <a:xfrm flipH="1" flipV="1">
            <a:off x="5299285" y="4312762"/>
            <a:ext cx="61657" cy="7864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Lige forbindelse 67">
            <a:extLst>
              <a:ext uri="{FF2B5EF4-FFF2-40B4-BE49-F238E27FC236}">
                <a16:creationId xmlns:a16="http://schemas.microsoft.com/office/drawing/2014/main" id="{42D0BBE8-6C51-5F34-7557-A8CB67F67D4F}"/>
              </a:ext>
            </a:extLst>
          </p:cNvPr>
          <p:cNvCxnSpPr>
            <a:cxnSpLocks/>
          </p:cNvCxnSpPr>
          <p:nvPr/>
        </p:nvCxnSpPr>
        <p:spPr>
          <a:xfrm flipH="1" flipV="1">
            <a:off x="3091615" y="3100643"/>
            <a:ext cx="451139" cy="9281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7D24EFDF-0942-3247-7971-93B5AC53DEBB}"/>
              </a:ext>
            </a:extLst>
          </p:cNvPr>
          <p:cNvCxnSpPr>
            <a:cxnSpLocks/>
          </p:cNvCxnSpPr>
          <p:nvPr/>
        </p:nvCxnSpPr>
        <p:spPr>
          <a:xfrm flipH="1" flipV="1">
            <a:off x="4454702" y="2161285"/>
            <a:ext cx="924528" cy="64165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7827F601-7C36-7927-24A2-B7DF6FCFB8A8}"/>
              </a:ext>
            </a:extLst>
          </p:cNvPr>
          <p:cNvCxnSpPr>
            <a:cxnSpLocks/>
          </p:cNvCxnSpPr>
          <p:nvPr/>
        </p:nvCxnSpPr>
        <p:spPr>
          <a:xfrm flipH="1" flipV="1">
            <a:off x="5676934" y="3100643"/>
            <a:ext cx="92905" cy="50889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Lige forbindelse 70">
            <a:extLst>
              <a:ext uri="{FF2B5EF4-FFF2-40B4-BE49-F238E27FC236}">
                <a16:creationId xmlns:a16="http://schemas.microsoft.com/office/drawing/2014/main" id="{58869A64-0772-5B82-944D-FC92FE6475C4}"/>
              </a:ext>
            </a:extLst>
          </p:cNvPr>
          <p:cNvCxnSpPr>
            <a:cxnSpLocks/>
          </p:cNvCxnSpPr>
          <p:nvPr/>
        </p:nvCxnSpPr>
        <p:spPr>
          <a:xfrm flipH="1" flipV="1">
            <a:off x="2321940" y="4350542"/>
            <a:ext cx="92905" cy="7487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Lige forbindelse 71">
            <a:extLst>
              <a:ext uri="{FF2B5EF4-FFF2-40B4-BE49-F238E27FC236}">
                <a16:creationId xmlns:a16="http://schemas.microsoft.com/office/drawing/2014/main" id="{FE338F48-E0CD-3432-5ECA-A23782762801}"/>
              </a:ext>
            </a:extLst>
          </p:cNvPr>
          <p:cNvCxnSpPr>
            <a:cxnSpLocks/>
          </p:cNvCxnSpPr>
          <p:nvPr/>
        </p:nvCxnSpPr>
        <p:spPr>
          <a:xfrm flipV="1">
            <a:off x="2701007" y="4326510"/>
            <a:ext cx="92904" cy="7727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Lige forbindelse 72">
            <a:extLst>
              <a:ext uri="{FF2B5EF4-FFF2-40B4-BE49-F238E27FC236}">
                <a16:creationId xmlns:a16="http://schemas.microsoft.com/office/drawing/2014/main" id="{4F61CDE6-53B8-E454-010E-A69CDD9382AE}"/>
              </a:ext>
            </a:extLst>
          </p:cNvPr>
          <p:cNvCxnSpPr>
            <a:cxnSpLocks/>
          </p:cNvCxnSpPr>
          <p:nvPr/>
        </p:nvCxnSpPr>
        <p:spPr>
          <a:xfrm flipH="1" flipV="1">
            <a:off x="3840458" y="4326510"/>
            <a:ext cx="84653" cy="7727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Lige forbindelse 73">
            <a:extLst>
              <a:ext uri="{FF2B5EF4-FFF2-40B4-BE49-F238E27FC236}">
                <a16:creationId xmlns:a16="http://schemas.microsoft.com/office/drawing/2014/main" id="{16640A5C-8B96-5991-CCAE-10CBE470BB59}"/>
              </a:ext>
            </a:extLst>
          </p:cNvPr>
          <p:cNvCxnSpPr>
            <a:cxnSpLocks/>
          </p:cNvCxnSpPr>
          <p:nvPr/>
        </p:nvCxnSpPr>
        <p:spPr>
          <a:xfrm flipV="1">
            <a:off x="4909163" y="4312762"/>
            <a:ext cx="92904" cy="7864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Pil: højre 81">
            <a:extLst>
              <a:ext uri="{FF2B5EF4-FFF2-40B4-BE49-F238E27FC236}">
                <a16:creationId xmlns:a16="http://schemas.microsoft.com/office/drawing/2014/main" id="{FDB1E11A-9608-3E8B-95B1-2FBF1C2286F9}"/>
              </a:ext>
            </a:extLst>
          </p:cNvPr>
          <p:cNvSpPr/>
          <p:nvPr/>
        </p:nvSpPr>
        <p:spPr>
          <a:xfrm>
            <a:off x="6776904" y="3164180"/>
            <a:ext cx="1313099" cy="521340"/>
          </a:xfrm>
          <a:prstGeom prst="rightArrow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Picture 2" descr="A white calculator with black buttons&#10;&#10;Description automatically generated">
            <a:extLst>
              <a:ext uri="{FF2B5EF4-FFF2-40B4-BE49-F238E27FC236}">
                <a16:creationId xmlns:a16="http://schemas.microsoft.com/office/drawing/2014/main" id="{99A5274E-45FB-6EFE-A504-2FFEE15F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944" y="2161285"/>
            <a:ext cx="2583488" cy="31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34443273-D6A1-3436-4E1E-4B4581EC4145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2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2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D00D829F-69B3-A8FC-8872-32963BE5AA07}"/>
              </a:ext>
            </a:extLst>
          </p:cNvPr>
          <p:cNvSpPr/>
          <p:nvPr/>
        </p:nvSpPr>
        <p:spPr>
          <a:xfrm>
            <a:off x="11076432" y="230190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1F62FCE1-1F19-BC5E-59E5-1EA03D0D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Consider an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-player game with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 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possible outcomes.</a:t>
            </a:r>
          </a:p>
          <a:p>
            <a:pPr marL="0" indent="0">
              <a:buNone/>
            </a:pPr>
            <a:endParaRPr lang="en-US" sz="1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Let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U </a:t>
            </a:r>
            <a:r>
              <a:rPr lang="en-US" sz="2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∈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ℝ</a:t>
            </a:r>
            <a:r>
              <a:rPr lang="en-US" i="1" baseline="30000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x 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be the utility matrix of the game.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Definition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An </a:t>
            </a:r>
            <a:r>
              <a:rPr lang="en-US" b="1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information structure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is a matrix</a:t>
            </a:r>
          </a:p>
          <a:p>
            <a:pPr marL="0" indent="0" algn="ctr">
              <a:buNone/>
            </a:pPr>
            <a:r>
              <a:rPr lang="el-GR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Φ</a:t>
            </a:r>
            <a:r>
              <a:rPr lang="da-DK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sz="2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∈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ℝ</a:t>
            </a:r>
            <a:r>
              <a:rPr lang="en-US" i="1" baseline="30000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s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x 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that for each of the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leafs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of the game specifies a distribution (pdf) on some alphabet of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observable outcomes.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AC559ED-A6BB-E04A-729C-C3BE8E27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Information Structure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39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11810039-8202-6F72-86E9-28630660C291}"/>
              </a:ext>
            </a:extLst>
          </p:cNvPr>
          <p:cNvSpPr/>
          <p:nvPr/>
        </p:nvSpPr>
        <p:spPr>
          <a:xfrm>
            <a:off x="1167386" y="1911634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An Incentive-Compatible Smart Contract for Decentralized Commerce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F2DCC9B-639E-9E53-6EA4-1A014D006EC1}"/>
              </a:ext>
            </a:extLst>
          </p:cNvPr>
          <p:cNvSpPr/>
          <p:nvPr/>
        </p:nvSpPr>
        <p:spPr>
          <a:xfrm>
            <a:off x="4971290" y="1668842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ICBC’21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8462015F-A44F-D9F6-3DFF-06B895E5DAB7}"/>
              </a:ext>
            </a:extLst>
          </p:cNvPr>
          <p:cNvSpPr/>
          <p:nvPr/>
        </p:nvSpPr>
        <p:spPr>
          <a:xfrm>
            <a:off x="6605018" y="706530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More Communication Lower Bounds for Information-Theoretic MPC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Ivan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Damgård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,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Boyang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Li,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55A74DF-B41B-D309-2C16-F2B36C2DAAEB}"/>
              </a:ext>
            </a:extLst>
          </p:cNvPr>
          <p:cNvSpPr/>
          <p:nvPr/>
        </p:nvSpPr>
        <p:spPr>
          <a:xfrm>
            <a:off x="10613138" y="463738"/>
            <a:ext cx="90220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ITC’21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98D5D89C-91EE-5708-999D-6355721A6751}"/>
              </a:ext>
            </a:extLst>
          </p:cNvPr>
          <p:cNvSpPr/>
          <p:nvPr/>
        </p:nvSpPr>
        <p:spPr>
          <a:xfrm>
            <a:off x="1167386" y="3298157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Game Theory on the Blockchain: A Model for Games with Smart Contracts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Mathias Hall-Andersen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B847C755-3D4A-7672-A6C9-23612A17C037}"/>
              </a:ext>
            </a:extLst>
          </p:cNvPr>
          <p:cNvSpPr/>
          <p:nvPr/>
        </p:nvSpPr>
        <p:spPr>
          <a:xfrm>
            <a:off x="4907282" y="3055365"/>
            <a:ext cx="1170432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SAGT’21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B44FAE71-1B98-C72A-B31B-4A2E0F4C7356}"/>
              </a:ext>
            </a:extLst>
          </p:cNvPr>
          <p:cNvSpPr/>
          <p:nvPr/>
        </p:nvSpPr>
        <p:spPr>
          <a:xfrm>
            <a:off x="1167386" y="4684679"/>
            <a:ext cx="4712208" cy="12046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B822672A-2BA5-F919-E60A-6E4A6E6ED190}"/>
              </a:ext>
            </a:extLst>
          </p:cNvPr>
          <p:cNvSpPr/>
          <p:nvPr/>
        </p:nvSpPr>
        <p:spPr>
          <a:xfrm>
            <a:off x="5236466" y="4441888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5A0DAD42-8280-7FAD-601D-DECA57F1EA96}"/>
              </a:ext>
            </a:extLst>
          </p:cNvPr>
          <p:cNvSpPr/>
          <p:nvPr/>
        </p:nvSpPr>
        <p:spPr>
          <a:xfrm>
            <a:off x="6605018" y="2105658"/>
            <a:ext cx="4712208" cy="12046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PPP-Completeness and Extremal Combinatorics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Romain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Bourneuf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,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Lukáš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Folwarczný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, Pavel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Hubáček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, Alon Rosen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90992F43-A9F1-22D8-DDFA-D9D92F196AF4}"/>
              </a:ext>
            </a:extLst>
          </p:cNvPr>
          <p:cNvSpPr/>
          <p:nvPr/>
        </p:nvSpPr>
        <p:spPr>
          <a:xfrm>
            <a:off x="10460738" y="1862867"/>
            <a:ext cx="105460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ITCS’23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2A14CBB7-D3A8-D58D-66A8-7BED383751D2}"/>
              </a:ext>
            </a:extLst>
          </p:cNvPr>
          <p:cNvSpPr/>
          <p:nvPr/>
        </p:nvSpPr>
        <p:spPr>
          <a:xfrm>
            <a:off x="6605017" y="3674011"/>
            <a:ext cx="4712208" cy="12046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1E02B950-6B4D-6890-8108-9C9E127F6ED6}"/>
              </a:ext>
            </a:extLst>
          </p:cNvPr>
          <p:cNvSpPr/>
          <p:nvPr/>
        </p:nvSpPr>
        <p:spPr>
          <a:xfrm>
            <a:off x="10408921" y="3431220"/>
            <a:ext cx="1106424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95A880FE-799D-5C19-AD98-2B0A572F150A}"/>
              </a:ext>
            </a:extLst>
          </p:cNvPr>
          <p:cNvSpPr/>
          <p:nvPr/>
        </p:nvSpPr>
        <p:spPr>
          <a:xfrm>
            <a:off x="6605017" y="5222558"/>
            <a:ext cx="4712208" cy="12046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Stackelberg Attacks on Auctions </a:t>
            </a:r>
            <a:b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and Blockchain Transaction Fee Mechanisms</a:t>
            </a:r>
          </a:p>
          <a:p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Daji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Landis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4CD5CD5C-E5A3-AF0F-8E05-F1EDBB918ABB}"/>
              </a:ext>
            </a:extLst>
          </p:cNvPr>
          <p:cNvSpPr/>
          <p:nvPr/>
        </p:nvSpPr>
        <p:spPr>
          <a:xfrm>
            <a:off x="10411969" y="4979767"/>
            <a:ext cx="1103376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6F540197-9E2C-6AFE-A424-1752DD181F6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Publications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2059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34443273-D6A1-3436-4E1E-4B4581EC4145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2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2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D00D829F-69B3-A8FC-8872-32963BE5AA07}"/>
              </a:ext>
            </a:extLst>
          </p:cNvPr>
          <p:cNvSpPr/>
          <p:nvPr/>
        </p:nvSpPr>
        <p:spPr>
          <a:xfrm>
            <a:off x="11076432" y="230190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1F62FCE1-1F19-BC5E-59E5-1EA03D0D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Let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U </a:t>
            </a:r>
            <a:r>
              <a:rPr lang="en-US" sz="2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∈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ℝ</a:t>
            </a:r>
            <a:r>
              <a:rPr lang="en-US" i="1" baseline="30000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x 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be the utility matrix of some game.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Let </a:t>
            </a:r>
            <a:r>
              <a:rPr lang="el-GR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Φ</a:t>
            </a:r>
            <a:r>
              <a:rPr lang="da-DK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sz="2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∈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ℝ</a:t>
            </a:r>
            <a:r>
              <a:rPr lang="en-US" i="1" baseline="30000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s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x 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be an information structure.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Definition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 </a:t>
            </a:r>
            <a:r>
              <a:rPr lang="en-US" b="1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payment scheme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is a matrix</a:t>
            </a:r>
          </a:p>
          <a:p>
            <a:pPr marL="0" indent="0" algn="ctr">
              <a:buNone/>
            </a:pPr>
            <a:r>
              <a:rPr lang="el-GR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Λ</a:t>
            </a:r>
            <a:r>
              <a:rPr lang="da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sz="2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∈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ℝ</a:t>
            </a:r>
            <a:r>
              <a:rPr lang="en-US" i="1" baseline="30000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x 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that for each of the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symbols, gives a payment for each of the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players.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A3A7F57-BC54-F0B7-87AC-87CCDC98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106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34443273-D6A1-3436-4E1E-4B4581EC4145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2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2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D00D829F-69B3-A8FC-8872-32963BE5AA07}"/>
              </a:ext>
            </a:extLst>
          </p:cNvPr>
          <p:cNvSpPr/>
          <p:nvPr/>
        </p:nvSpPr>
        <p:spPr>
          <a:xfrm>
            <a:off x="11076432" y="230190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1F62FCE1-1F19-BC5E-59E5-1EA03D0D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/>
          <a:lstStyle/>
          <a:p>
            <a:pPr marL="0" indent="0">
              <a:buNone/>
            </a:pPr>
            <a:r>
              <a:rPr lang="da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Let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U </a:t>
            </a:r>
            <a:r>
              <a:rPr lang="en-US" sz="2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∈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R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 </a:t>
            </a:r>
            <a:r>
              <a:rPr lang="en-US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x 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be the utility matrix of some game.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Let </a:t>
            </a:r>
            <a:r>
              <a:rPr lang="el-GR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Φ</a:t>
            </a:r>
            <a:r>
              <a:rPr lang="da-DK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sz="2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∈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R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x 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be an information structure.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Let </a:t>
            </a:r>
            <a:r>
              <a:rPr lang="el-GR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Λ</a:t>
            </a:r>
            <a:r>
              <a:rPr lang="da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sz="2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∈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R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x </a:t>
            </a:r>
            <a:r>
              <a:rPr lang="en-US" i="1" baseline="30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 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be a payment scheme.</a:t>
            </a:r>
          </a:p>
          <a:p>
            <a:pPr marL="0" indent="0">
              <a:buNone/>
            </a:pPr>
            <a:endParaRPr lang="en-US" b="1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Then the expected utility for player </a:t>
            </a:r>
            <a:r>
              <a:rPr lang="en-US" i="1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i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 in leaf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j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is</a:t>
            </a:r>
          </a:p>
          <a:p>
            <a:pPr marL="0" indent="0" algn="ctr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[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U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– </a:t>
            </a:r>
            <a:r>
              <a:rPr lang="el-GR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ΛΦ</a:t>
            </a:r>
            <a:r>
              <a:rPr lang="da-DK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]</a:t>
            </a:r>
            <a:r>
              <a:rPr lang="da-DK" i="1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ij</a:t>
            </a:r>
          </a:p>
          <a:p>
            <a:pPr marL="0" indent="0" algn="ctr">
              <a:buNone/>
            </a:pPr>
            <a:endParaRPr lang="da-DK" i="1" baseline="-25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da-DK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Q</a:t>
            </a:r>
            <a:r>
              <a:rPr lang="da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: </a:t>
            </a:r>
            <a:r>
              <a:rPr lang="da-DK" i="1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how</a:t>
            </a:r>
            <a:r>
              <a:rPr lang="da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do </a:t>
            </a:r>
            <a:r>
              <a:rPr lang="da-DK" i="1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we</a:t>
            </a:r>
            <a:r>
              <a:rPr lang="da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find </a:t>
            </a:r>
            <a:r>
              <a:rPr lang="el-GR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Λ</a:t>
            </a:r>
            <a:r>
              <a:rPr lang="da-DK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da-DK" i="1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such</a:t>
            </a:r>
            <a:r>
              <a:rPr lang="da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da-DK" i="1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that</a:t>
            </a:r>
            <a:r>
              <a:rPr lang="da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da-DK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E =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U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– </a:t>
            </a:r>
            <a:r>
              <a:rPr lang="el-GR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ΛΦ</a:t>
            </a:r>
            <a:r>
              <a:rPr lang="da-DK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da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has </a:t>
            </a:r>
            <a:r>
              <a:rPr lang="da-DK" i="1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desirable</a:t>
            </a:r>
            <a:r>
              <a:rPr lang="da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properties?</a:t>
            </a:r>
            <a:endParaRPr lang="en-US" i="1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A3A7F57-BC54-F0B7-87AC-87CCDC98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Induced Game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6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34443273-D6A1-3436-4E1E-4B4581EC4145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2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2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D00D829F-69B3-A8FC-8872-32963BE5AA07}"/>
              </a:ext>
            </a:extLst>
          </p:cNvPr>
          <p:cNvSpPr/>
          <p:nvPr/>
        </p:nvSpPr>
        <p:spPr>
          <a:xfrm>
            <a:off x="11076432" y="230190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1F62FCE1-1F19-BC5E-59E5-1EA03D0D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Theorem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Finding a minimal set of budget balanced payments for games of perfect information is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-complete.</a:t>
            </a:r>
          </a:p>
          <a:p>
            <a:pPr marL="0" indent="0">
              <a:buNone/>
            </a:pPr>
            <a:endParaRPr lang="en-US" sz="5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Theorem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Any function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f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can be computed with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ε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-security by augmenting a </a:t>
            </a:r>
            <a:b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r>
              <a:rPr lang="el-GR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δ</a:t>
            </a:r>
            <a:r>
              <a:rPr lang="da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</a:t>
            </a:r>
            <a:r>
              <a:rPr lang="da-DK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deterrent</a:t>
            </a:r>
            <a:r>
              <a:rPr lang="da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PVC protocol with payments of size O(1 +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ε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/</a:t>
            </a:r>
            <a:r>
              <a:rPr lang="el-GR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δ</a:t>
            </a:r>
            <a:r>
              <a:rPr lang="da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).</a:t>
            </a: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endParaRPr lang="en-US" sz="5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Theorem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To get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ε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-security, the largest payment in a budget balanced payment scheme must be at least </a:t>
            </a:r>
            <a:r>
              <a:rPr lang="el-GR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Ω</a:t>
            </a:r>
            <a:r>
              <a:rPr lang="da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(1 +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ε√n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/ s).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A3A7F57-BC54-F0B7-87AC-87CCDC98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Main Results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2927CB-56D4-EEB5-1377-9D445568CA7A}"/>
              </a:ext>
            </a:extLst>
          </p:cNvPr>
          <p:cNvCxnSpPr/>
          <p:nvPr/>
        </p:nvCxnSpPr>
        <p:spPr>
          <a:xfrm>
            <a:off x="5982425" y="5975059"/>
            <a:ext cx="3429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6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34443273-D6A1-3436-4E1E-4B4581EC4145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2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2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D00D829F-69B3-A8FC-8872-32963BE5AA07}"/>
              </a:ext>
            </a:extLst>
          </p:cNvPr>
          <p:cNvSpPr/>
          <p:nvPr/>
        </p:nvSpPr>
        <p:spPr>
          <a:xfrm>
            <a:off x="11076432" y="230190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A3A7F57-BC54-F0B7-87AC-87CCDC98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Example: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Commerce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9AD40C-058D-376F-D400-DDCB9786B2C3}"/>
              </a:ext>
            </a:extLst>
          </p:cNvPr>
          <p:cNvCxnSpPr/>
          <p:nvPr/>
        </p:nvCxnSpPr>
        <p:spPr bwMode="auto">
          <a:xfrm flipV="1">
            <a:off x="3415714" y="2802447"/>
            <a:ext cx="1886611" cy="61214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9EC155-73AB-0A42-245C-C6E77FDE8444}"/>
              </a:ext>
            </a:extLst>
          </p:cNvPr>
          <p:cNvCxnSpPr/>
          <p:nvPr/>
        </p:nvCxnSpPr>
        <p:spPr bwMode="auto">
          <a:xfrm>
            <a:off x="6249270" y="2802447"/>
            <a:ext cx="1890677" cy="616215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BCF2B1A-7108-15E0-AD87-8D1F23F6C6EC}"/>
              </a:ext>
            </a:extLst>
          </p:cNvPr>
          <p:cNvSpPr/>
          <p:nvPr/>
        </p:nvSpPr>
        <p:spPr bwMode="auto">
          <a:xfrm>
            <a:off x="2349997" y="4705238"/>
            <a:ext cx="144016" cy="144016"/>
          </a:xfrm>
          <a:prstGeom prst="ellipse">
            <a:avLst/>
          </a:prstGeom>
          <a:solidFill>
            <a:schemeClr val="tx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0FEC09-3F85-3957-79E2-DF3B426A871C}"/>
              </a:ext>
            </a:extLst>
          </p:cNvPr>
          <p:cNvSpPr/>
          <p:nvPr/>
        </p:nvSpPr>
        <p:spPr bwMode="auto">
          <a:xfrm>
            <a:off x="3646141" y="4705238"/>
            <a:ext cx="144016" cy="144016"/>
          </a:xfrm>
          <a:prstGeom prst="ellipse">
            <a:avLst/>
          </a:prstGeom>
          <a:solidFill>
            <a:schemeClr val="tx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E66414-9390-68D6-6509-7D1F8AAEC98B}"/>
              </a:ext>
            </a:extLst>
          </p:cNvPr>
          <p:cNvSpPr/>
          <p:nvPr/>
        </p:nvSpPr>
        <p:spPr bwMode="auto">
          <a:xfrm>
            <a:off x="7750597" y="4705238"/>
            <a:ext cx="144016" cy="144016"/>
          </a:xfrm>
          <a:prstGeom prst="ellipse">
            <a:avLst/>
          </a:prstGeom>
          <a:solidFill>
            <a:schemeClr val="tx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D44B64-6871-5375-7604-20EF64DB6782}"/>
              </a:ext>
            </a:extLst>
          </p:cNvPr>
          <p:cNvSpPr/>
          <p:nvPr/>
        </p:nvSpPr>
        <p:spPr bwMode="auto">
          <a:xfrm>
            <a:off x="9046741" y="4705238"/>
            <a:ext cx="144016" cy="144016"/>
          </a:xfrm>
          <a:prstGeom prst="ellipse">
            <a:avLst/>
          </a:prstGeom>
          <a:solidFill>
            <a:schemeClr val="tx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1C394A-D31E-9FD7-47E4-875E32C3E2BF}"/>
              </a:ext>
            </a:extLst>
          </p:cNvPr>
          <p:cNvCxnSpPr>
            <a:cxnSpLocks/>
            <a:stCxn id="12" idx="0"/>
          </p:cNvCxnSpPr>
          <p:nvPr/>
        </p:nvCxnSpPr>
        <p:spPr bwMode="auto">
          <a:xfrm flipV="1">
            <a:off x="2422005" y="4084187"/>
            <a:ext cx="324118" cy="62105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7DB70D-E9E8-38E6-6DAE-93F647B7AE6E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>
            <a:off x="3415714" y="4084187"/>
            <a:ext cx="302435" cy="621051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EBC390-77F9-7778-4790-C0A263BFE3E1}"/>
              </a:ext>
            </a:extLst>
          </p:cNvPr>
          <p:cNvCxnSpPr>
            <a:endCxn id="14" idx="0"/>
          </p:cNvCxnSpPr>
          <p:nvPr/>
        </p:nvCxnSpPr>
        <p:spPr bwMode="auto">
          <a:xfrm flipH="1">
            <a:off x="7822605" y="4107888"/>
            <a:ext cx="317342" cy="597350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78CECB-3E13-525E-8BEC-3888738816BD}"/>
              </a:ext>
            </a:extLst>
          </p:cNvPr>
          <p:cNvCxnSpPr>
            <a:endCxn id="15" idx="0"/>
          </p:cNvCxnSpPr>
          <p:nvPr/>
        </p:nvCxnSpPr>
        <p:spPr bwMode="auto">
          <a:xfrm>
            <a:off x="8829173" y="4107888"/>
            <a:ext cx="289576" cy="597350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371147EA-FFBA-EF01-B643-3FB77E09980C}"/>
              </a:ext>
            </a:extLst>
          </p:cNvPr>
          <p:cNvSpPr/>
          <p:nvPr/>
        </p:nvSpPr>
        <p:spPr>
          <a:xfrm>
            <a:off x="3988932" y="2465686"/>
            <a:ext cx="708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send</a:t>
            </a:r>
            <a:endParaRPr lang="en-DK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BEF0DB-BDF0-BB4A-69DA-750B47B4F67C}"/>
              </a:ext>
            </a:extLst>
          </p:cNvPr>
          <p:cNvSpPr/>
          <p:nvPr/>
        </p:nvSpPr>
        <p:spPr>
          <a:xfrm>
            <a:off x="6989147" y="2465686"/>
            <a:ext cx="1149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not send</a:t>
            </a:r>
            <a:endParaRPr lang="en-DK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155110-B6C7-66FB-69A5-836F1CCA4752}"/>
              </a:ext>
            </a:extLst>
          </p:cNvPr>
          <p:cNvSpPr/>
          <p:nvPr/>
        </p:nvSpPr>
        <p:spPr>
          <a:xfrm>
            <a:off x="1523525" y="3940171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accept</a:t>
            </a:r>
            <a:endParaRPr lang="en-DK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83DC25-3435-7B13-F3A0-176C9B2D0DF5}"/>
              </a:ext>
            </a:extLst>
          </p:cNvPr>
          <p:cNvSpPr/>
          <p:nvPr/>
        </p:nvSpPr>
        <p:spPr>
          <a:xfrm>
            <a:off x="9038520" y="3927635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accept</a:t>
            </a:r>
            <a:endParaRPr lang="en-DK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7DF9F3-2280-B93B-6E3B-FE6073989203}"/>
              </a:ext>
            </a:extLst>
          </p:cNvPr>
          <p:cNvSpPr/>
          <p:nvPr/>
        </p:nvSpPr>
        <p:spPr>
          <a:xfrm>
            <a:off x="3610340" y="3927635"/>
            <a:ext cx="788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reject</a:t>
            </a:r>
            <a:endParaRPr lang="en-DK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086307-C060-929A-419A-0DF67B344ADE}"/>
              </a:ext>
            </a:extLst>
          </p:cNvPr>
          <p:cNvSpPr/>
          <p:nvPr/>
        </p:nvSpPr>
        <p:spPr>
          <a:xfrm>
            <a:off x="7104100" y="3940171"/>
            <a:ext cx="788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reject</a:t>
            </a:r>
            <a:endParaRPr lang="en-DK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2DB74913-F51B-7A62-F552-FE404CE2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49" y="4974224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A66EF3B1-562E-7089-9848-50C6D599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49" y="5337915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DB8794B-49CA-5081-3485-D0D771DA303D}"/>
              </a:ext>
            </a:extLst>
          </p:cNvPr>
          <p:cNvSpPr/>
          <p:nvPr/>
        </p:nvSpPr>
        <p:spPr>
          <a:xfrm>
            <a:off x="2206527" y="4918820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x</a:t>
            </a:r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x’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78838B-2D76-E44B-C3B7-0957D38C3BD0}"/>
              </a:ext>
            </a:extLst>
          </p:cNvPr>
          <p:cNvSpPr/>
          <p:nvPr/>
        </p:nvSpPr>
        <p:spPr>
          <a:xfrm>
            <a:off x="2206527" y="5262271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y-x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BEC8A05A-E959-05DC-75B5-B39DD1179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63" y="4974224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1771E4FB-5B5B-A78D-74E7-F244AD08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63" y="5337915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42EDA44-C72C-B4BC-EF8D-AC95BC9B87A6}"/>
              </a:ext>
            </a:extLst>
          </p:cNvPr>
          <p:cNvSpPr/>
          <p:nvPr/>
        </p:nvSpPr>
        <p:spPr>
          <a:xfrm>
            <a:off x="3646141" y="4918820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 -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x’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E03044-8719-33AB-B1BE-B8100B9A722A}"/>
              </a:ext>
            </a:extLst>
          </p:cNvPr>
          <p:cNvSpPr/>
          <p:nvPr/>
        </p:nvSpPr>
        <p:spPr>
          <a:xfrm>
            <a:off x="3646141" y="5262271"/>
            <a:ext cx="572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  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y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62491B01-A44E-F5E5-FE10-E6777B01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66" y="4906733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FBD0C0BF-840B-E5BD-1563-2F4FD590E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66" y="5270424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77207E6-49DC-B427-2855-0358A30B08BA}"/>
              </a:ext>
            </a:extLst>
          </p:cNvPr>
          <p:cNvSpPr/>
          <p:nvPr/>
        </p:nvSpPr>
        <p:spPr>
          <a:xfrm>
            <a:off x="7647244" y="4851329"/>
            <a:ext cx="516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 0</a:t>
            </a:r>
            <a:endParaRPr lang="en-GB" sz="20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CCEE29-B7ED-DF0E-0B41-F90267945461}"/>
              </a:ext>
            </a:extLst>
          </p:cNvPr>
          <p:cNvSpPr/>
          <p:nvPr/>
        </p:nvSpPr>
        <p:spPr>
          <a:xfrm>
            <a:off x="7647244" y="5194780"/>
            <a:ext cx="516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 0</a:t>
            </a: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79310DD8-8BE9-4776-E42E-550B432B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22" y="4905968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A38B7293-1C05-B41D-3B1A-5C7D930F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22" y="5269659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85FFC38-F1D6-C26E-B83D-084F6C396C78}"/>
              </a:ext>
            </a:extLst>
          </p:cNvPr>
          <p:cNvSpPr/>
          <p:nvPr/>
        </p:nvSpPr>
        <p:spPr>
          <a:xfrm>
            <a:off x="9058400" y="4850564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  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21BCA5-8B62-701A-0F2A-9FEF10682D31}"/>
              </a:ext>
            </a:extLst>
          </p:cNvPr>
          <p:cNvSpPr/>
          <p:nvPr/>
        </p:nvSpPr>
        <p:spPr>
          <a:xfrm>
            <a:off x="9058400" y="5194015"/>
            <a:ext cx="551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-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x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E91150-3B81-9998-3E93-75AD110F5381}"/>
              </a:ext>
            </a:extLst>
          </p:cNvPr>
          <p:cNvSpPr/>
          <p:nvPr/>
        </p:nvSpPr>
        <p:spPr>
          <a:xfrm flipH="1">
            <a:off x="556807" y="4855001"/>
            <a:ext cx="22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DengXian" panose="02010600030101010101" pitchFamily="2" charset="-122"/>
                <a:ea typeface="DengXian" panose="02010600030101010101" pitchFamily="2" charset="-122"/>
              </a:rPr>
              <a:t>U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0CD70EC-09C0-BDA3-9496-8CC7B2820A89}"/>
              </a:ext>
            </a:extLst>
          </p:cNvPr>
          <p:cNvCxnSpPr/>
          <p:nvPr/>
        </p:nvCxnSpPr>
        <p:spPr bwMode="auto">
          <a:xfrm>
            <a:off x="6224185" y="2811474"/>
            <a:ext cx="1890677" cy="616215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38CDD49-5BCF-E14C-D8B5-4FEBA1BC19DA}"/>
              </a:ext>
            </a:extLst>
          </p:cNvPr>
          <p:cNvCxnSpPr>
            <a:cxnSpLocks/>
          </p:cNvCxnSpPr>
          <p:nvPr/>
        </p:nvCxnSpPr>
        <p:spPr bwMode="auto">
          <a:xfrm>
            <a:off x="3390629" y="4093214"/>
            <a:ext cx="302435" cy="621051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53CA846-CD8C-C133-C158-F3EAED638FE7}"/>
              </a:ext>
            </a:extLst>
          </p:cNvPr>
          <p:cNvCxnSpPr/>
          <p:nvPr/>
        </p:nvCxnSpPr>
        <p:spPr bwMode="auto">
          <a:xfrm flipH="1">
            <a:off x="7797520" y="4116915"/>
            <a:ext cx="317342" cy="59735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62F2F39C-414B-A1B0-3CED-DAD29A3C69A6}"/>
              </a:ext>
            </a:extLst>
          </p:cNvPr>
          <p:cNvSpPr/>
          <p:nvPr/>
        </p:nvSpPr>
        <p:spPr>
          <a:xfrm>
            <a:off x="6964062" y="2474713"/>
            <a:ext cx="1200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not send</a:t>
            </a:r>
            <a:endParaRPr lang="en-DK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491633-7E8A-AE41-2319-141653314467}"/>
              </a:ext>
            </a:extLst>
          </p:cNvPr>
          <p:cNvSpPr/>
          <p:nvPr/>
        </p:nvSpPr>
        <p:spPr>
          <a:xfrm>
            <a:off x="3585255" y="3936662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reject</a:t>
            </a:r>
            <a:endParaRPr lang="en-DK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CDE712-5A97-90C7-04D4-50BE6CB3F842}"/>
              </a:ext>
            </a:extLst>
          </p:cNvPr>
          <p:cNvSpPr/>
          <p:nvPr/>
        </p:nvSpPr>
        <p:spPr>
          <a:xfrm>
            <a:off x="7079015" y="3949198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reject</a:t>
            </a:r>
            <a:endParaRPr lang="en-DK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C8CA4B3-B937-9C08-4B4F-A266F085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24" y="2132856"/>
            <a:ext cx="1033800" cy="10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6ACFC49A-13B8-4B15-F68D-5EDEE3B2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60" y="3226222"/>
            <a:ext cx="1033801" cy="1033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57AA96A0-70EA-3FAF-27C4-4CE69F94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0" y="3220308"/>
            <a:ext cx="1033801" cy="1033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3" grpId="0"/>
      <p:bldP spid="24" grpId="0"/>
      <p:bldP spid="24" grpId="1"/>
      <p:bldP spid="25" grpId="0"/>
      <p:bldP spid="26" grpId="0"/>
      <p:bldP spid="27" grpId="0"/>
      <p:bldP spid="27" grpId="1"/>
      <p:bldP spid="28" grpId="0"/>
      <p:bldP spid="28" grpId="1"/>
      <p:bldP spid="31" grpId="0"/>
      <p:bldP spid="32" grpId="0"/>
      <p:bldP spid="35" grpId="0"/>
      <p:bldP spid="36" grpId="0"/>
      <p:bldP spid="39" grpId="0"/>
      <p:bldP spid="40" grpId="0"/>
      <p:bldP spid="43" grpId="0"/>
      <p:bldP spid="44" grpId="0"/>
      <p:bldP spid="45" grpId="0"/>
      <p:bldP spid="54" grpId="0"/>
      <p:bldP spid="55" grpId="0"/>
      <p:bldP spid="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34443273-D6A1-3436-4E1E-4B4581EC4145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2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2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D00D829F-69B3-A8FC-8872-32963BE5AA07}"/>
              </a:ext>
            </a:extLst>
          </p:cNvPr>
          <p:cNvSpPr/>
          <p:nvPr/>
        </p:nvSpPr>
        <p:spPr>
          <a:xfrm>
            <a:off x="11076432" y="230190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A3A7F57-BC54-F0B7-87AC-87CCDC98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Example: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Commerce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9AD40C-058D-376F-D400-DDCB9786B2C3}"/>
              </a:ext>
            </a:extLst>
          </p:cNvPr>
          <p:cNvCxnSpPr/>
          <p:nvPr/>
        </p:nvCxnSpPr>
        <p:spPr bwMode="auto">
          <a:xfrm flipV="1">
            <a:off x="3415714" y="2802447"/>
            <a:ext cx="1886611" cy="61214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9EC155-73AB-0A42-245C-C6E77FDE8444}"/>
              </a:ext>
            </a:extLst>
          </p:cNvPr>
          <p:cNvCxnSpPr/>
          <p:nvPr/>
        </p:nvCxnSpPr>
        <p:spPr bwMode="auto">
          <a:xfrm>
            <a:off x="6249270" y="2802447"/>
            <a:ext cx="1890677" cy="616215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BCF2B1A-7108-15E0-AD87-8D1F23F6C6EC}"/>
              </a:ext>
            </a:extLst>
          </p:cNvPr>
          <p:cNvSpPr/>
          <p:nvPr/>
        </p:nvSpPr>
        <p:spPr bwMode="auto">
          <a:xfrm>
            <a:off x="2349997" y="4705238"/>
            <a:ext cx="144016" cy="144016"/>
          </a:xfrm>
          <a:prstGeom prst="ellipse">
            <a:avLst/>
          </a:prstGeom>
          <a:solidFill>
            <a:schemeClr val="tx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0FEC09-3F85-3957-79E2-DF3B426A871C}"/>
              </a:ext>
            </a:extLst>
          </p:cNvPr>
          <p:cNvSpPr/>
          <p:nvPr/>
        </p:nvSpPr>
        <p:spPr bwMode="auto">
          <a:xfrm>
            <a:off x="3646141" y="4705238"/>
            <a:ext cx="144016" cy="144016"/>
          </a:xfrm>
          <a:prstGeom prst="ellipse">
            <a:avLst/>
          </a:prstGeom>
          <a:solidFill>
            <a:schemeClr val="tx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0E66414-9390-68D6-6509-7D1F8AAEC98B}"/>
              </a:ext>
            </a:extLst>
          </p:cNvPr>
          <p:cNvSpPr/>
          <p:nvPr/>
        </p:nvSpPr>
        <p:spPr bwMode="auto">
          <a:xfrm>
            <a:off x="7750597" y="4705238"/>
            <a:ext cx="144016" cy="144016"/>
          </a:xfrm>
          <a:prstGeom prst="ellipse">
            <a:avLst/>
          </a:prstGeom>
          <a:solidFill>
            <a:schemeClr val="tx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D44B64-6871-5375-7604-20EF64DB6782}"/>
              </a:ext>
            </a:extLst>
          </p:cNvPr>
          <p:cNvSpPr/>
          <p:nvPr/>
        </p:nvSpPr>
        <p:spPr bwMode="auto">
          <a:xfrm>
            <a:off x="9046741" y="4705238"/>
            <a:ext cx="144016" cy="144016"/>
          </a:xfrm>
          <a:prstGeom prst="ellipse">
            <a:avLst/>
          </a:prstGeom>
          <a:solidFill>
            <a:schemeClr val="tx1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1C394A-D31E-9FD7-47E4-875E32C3E2BF}"/>
              </a:ext>
            </a:extLst>
          </p:cNvPr>
          <p:cNvCxnSpPr>
            <a:cxnSpLocks/>
            <a:stCxn id="12" idx="0"/>
          </p:cNvCxnSpPr>
          <p:nvPr/>
        </p:nvCxnSpPr>
        <p:spPr bwMode="auto">
          <a:xfrm flipV="1">
            <a:off x="2422005" y="4084187"/>
            <a:ext cx="324118" cy="62105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7DB70D-E9E8-38E6-6DAE-93F647B7AE6E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>
            <a:off x="3415714" y="4084187"/>
            <a:ext cx="302435" cy="621051"/>
          </a:xfrm>
          <a:prstGeom prst="line">
            <a:avLst/>
          </a:prstGeom>
          <a:solidFill>
            <a:schemeClr val="accent2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EBC390-77F9-7778-4790-C0A263BFE3E1}"/>
              </a:ext>
            </a:extLst>
          </p:cNvPr>
          <p:cNvCxnSpPr>
            <a:endCxn id="14" idx="0"/>
          </p:cNvCxnSpPr>
          <p:nvPr/>
        </p:nvCxnSpPr>
        <p:spPr bwMode="auto">
          <a:xfrm flipH="1">
            <a:off x="7822605" y="4107888"/>
            <a:ext cx="317342" cy="597350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78CECB-3E13-525E-8BEC-3888738816BD}"/>
              </a:ext>
            </a:extLst>
          </p:cNvPr>
          <p:cNvCxnSpPr>
            <a:endCxn id="15" idx="0"/>
          </p:cNvCxnSpPr>
          <p:nvPr/>
        </p:nvCxnSpPr>
        <p:spPr bwMode="auto">
          <a:xfrm>
            <a:off x="8829173" y="4107888"/>
            <a:ext cx="289576" cy="597350"/>
          </a:xfrm>
          <a:prstGeom prst="line">
            <a:avLst/>
          </a:prstGeom>
          <a:solidFill>
            <a:schemeClr val="accent2"/>
          </a:solidFill>
          <a:ln w="1778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4">
            <a:extLst>
              <a:ext uri="{FF2B5EF4-FFF2-40B4-BE49-F238E27FC236}">
                <a16:creationId xmlns:a16="http://schemas.microsoft.com/office/drawing/2014/main" id="{CC8CA4B3-B937-9C08-4B4F-A266F085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24" y="2132856"/>
            <a:ext cx="1033800" cy="10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6ACFC49A-13B8-4B15-F68D-5EDEE3B2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60" y="3226222"/>
            <a:ext cx="1033801" cy="1033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57AA96A0-70EA-3FAF-27C4-4CE69F94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0" y="3220308"/>
            <a:ext cx="1033801" cy="1033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71147EA-FFBA-EF01-B643-3FB77E09980C}"/>
              </a:ext>
            </a:extLst>
          </p:cNvPr>
          <p:cNvSpPr/>
          <p:nvPr/>
        </p:nvSpPr>
        <p:spPr>
          <a:xfrm>
            <a:off x="3988932" y="2465686"/>
            <a:ext cx="734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send</a:t>
            </a:r>
            <a:endParaRPr lang="en-DK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BEF0DB-BDF0-BB4A-69DA-750B47B4F67C}"/>
              </a:ext>
            </a:extLst>
          </p:cNvPr>
          <p:cNvSpPr/>
          <p:nvPr/>
        </p:nvSpPr>
        <p:spPr>
          <a:xfrm>
            <a:off x="6989147" y="2465686"/>
            <a:ext cx="1149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not send</a:t>
            </a:r>
            <a:endParaRPr lang="en-DK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155110-B6C7-66FB-69A5-836F1CCA4752}"/>
              </a:ext>
            </a:extLst>
          </p:cNvPr>
          <p:cNvSpPr/>
          <p:nvPr/>
        </p:nvSpPr>
        <p:spPr>
          <a:xfrm>
            <a:off x="1523525" y="3940171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accept</a:t>
            </a:r>
            <a:endParaRPr lang="en-DK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83DC25-3435-7B13-F3A0-176C9B2D0DF5}"/>
              </a:ext>
            </a:extLst>
          </p:cNvPr>
          <p:cNvSpPr/>
          <p:nvPr/>
        </p:nvSpPr>
        <p:spPr>
          <a:xfrm>
            <a:off x="9038520" y="3927635"/>
            <a:ext cx="904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accept</a:t>
            </a:r>
            <a:endParaRPr lang="en-DK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7DF9F3-2280-B93B-6E3B-FE6073989203}"/>
              </a:ext>
            </a:extLst>
          </p:cNvPr>
          <p:cNvSpPr/>
          <p:nvPr/>
        </p:nvSpPr>
        <p:spPr>
          <a:xfrm>
            <a:off x="3610340" y="3927635"/>
            <a:ext cx="788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reject</a:t>
            </a:r>
            <a:endParaRPr lang="en-DK" sz="2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086307-C060-929A-419A-0DF67B344ADE}"/>
              </a:ext>
            </a:extLst>
          </p:cNvPr>
          <p:cNvSpPr/>
          <p:nvPr/>
        </p:nvSpPr>
        <p:spPr>
          <a:xfrm>
            <a:off x="7104100" y="3940171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reject</a:t>
            </a:r>
            <a:endParaRPr lang="en-DK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2DB74913-F51B-7A62-F552-FE404CE2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49" y="4974224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A66EF3B1-562E-7089-9848-50C6D599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49" y="5337915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DB8794B-49CA-5081-3485-D0D771DA303D}"/>
              </a:ext>
            </a:extLst>
          </p:cNvPr>
          <p:cNvSpPr/>
          <p:nvPr/>
        </p:nvSpPr>
        <p:spPr>
          <a:xfrm>
            <a:off x="2206527" y="4918820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x</a:t>
            </a:r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x’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78838B-2D76-E44B-C3B7-0957D38C3BD0}"/>
              </a:ext>
            </a:extLst>
          </p:cNvPr>
          <p:cNvSpPr/>
          <p:nvPr/>
        </p:nvSpPr>
        <p:spPr>
          <a:xfrm>
            <a:off x="2206527" y="5262271"/>
            <a:ext cx="671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y-x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BEC8A05A-E959-05DC-75B5-B39DD1179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63" y="4974224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1771E4FB-5B5B-A78D-74E7-F244AD08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763" y="5337915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42EDA44-C72C-B4BC-EF8D-AC95BC9B87A6}"/>
              </a:ext>
            </a:extLst>
          </p:cNvPr>
          <p:cNvSpPr/>
          <p:nvPr/>
        </p:nvSpPr>
        <p:spPr>
          <a:xfrm>
            <a:off x="3646141" y="4918820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 -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x’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E03044-8719-33AB-B1BE-B8100B9A722A}"/>
              </a:ext>
            </a:extLst>
          </p:cNvPr>
          <p:cNvSpPr/>
          <p:nvPr/>
        </p:nvSpPr>
        <p:spPr>
          <a:xfrm>
            <a:off x="3646141" y="5262271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  </a:t>
            </a:r>
            <a:r>
              <a:rPr lang="en-GB" sz="2000" i="1" dirty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y – 2x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62491B01-A44E-F5E5-FE10-E6777B01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66" y="4906733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>
            <a:extLst>
              <a:ext uri="{FF2B5EF4-FFF2-40B4-BE49-F238E27FC236}">
                <a16:creationId xmlns:a16="http://schemas.microsoft.com/office/drawing/2014/main" id="{FBD0C0BF-840B-E5BD-1563-2F4FD590E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866" y="5270424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77207E6-49DC-B427-2855-0358A30B08BA}"/>
              </a:ext>
            </a:extLst>
          </p:cNvPr>
          <p:cNvSpPr/>
          <p:nvPr/>
        </p:nvSpPr>
        <p:spPr>
          <a:xfrm>
            <a:off x="7647244" y="4851329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 </a:t>
            </a:r>
            <a:r>
              <a:rPr lang="en-GB" sz="2000" dirty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</a:t>
            </a:r>
            <a:r>
              <a:rPr lang="en-GB" sz="2000" i="1" dirty="0">
                <a:solidFill>
                  <a:schemeClr val="accent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x’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CCEE29-B7ED-DF0E-0B41-F90267945461}"/>
              </a:ext>
            </a:extLst>
          </p:cNvPr>
          <p:cNvSpPr/>
          <p:nvPr/>
        </p:nvSpPr>
        <p:spPr>
          <a:xfrm>
            <a:off x="7647244" y="5194780"/>
            <a:ext cx="516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 0</a:t>
            </a: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79310DD8-8BE9-4776-E42E-550B432B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22" y="4905968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A38B7293-1C05-B41D-3B1A-5C7D930F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22" y="5269659"/>
            <a:ext cx="288047" cy="288047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85FFC38-F1D6-C26E-B83D-084F6C396C78}"/>
              </a:ext>
            </a:extLst>
          </p:cNvPr>
          <p:cNvSpPr/>
          <p:nvPr/>
        </p:nvSpPr>
        <p:spPr>
          <a:xfrm>
            <a:off x="9058400" y="4850564"/>
            <a:ext cx="564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  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21BCA5-8B62-701A-0F2A-9FEF10682D31}"/>
              </a:ext>
            </a:extLst>
          </p:cNvPr>
          <p:cNvSpPr/>
          <p:nvPr/>
        </p:nvSpPr>
        <p:spPr>
          <a:xfrm>
            <a:off x="9058400" y="5194015"/>
            <a:ext cx="551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DengXian" panose="02010600030101010101" pitchFamily="2" charset="-122"/>
                <a:ea typeface="DengXian" panose="02010600030101010101" pitchFamily="2" charset="-122"/>
              </a:rPr>
              <a:t>: -</a:t>
            </a:r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x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E91150-3B81-9998-3E93-75AD110F5381}"/>
              </a:ext>
            </a:extLst>
          </p:cNvPr>
          <p:cNvSpPr/>
          <p:nvPr/>
        </p:nvSpPr>
        <p:spPr>
          <a:xfrm flipH="1">
            <a:off x="556807" y="4855001"/>
            <a:ext cx="229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DengXian" panose="02010600030101010101" pitchFamily="2" charset="-122"/>
                <a:ea typeface="DengXian" panose="02010600030101010101" pitchFamily="2" charset="-122"/>
              </a:rPr>
              <a:t>E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9266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34443273-D6A1-3436-4E1E-4B4581EC4145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2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2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D00D829F-69B3-A8FC-8872-32963BE5AA07}"/>
              </a:ext>
            </a:extLst>
          </p:cNvPr>
          <p:cNvSpPr/>
          <p:nvPr/>
        </p:nvSpPr>
        <p:spPr>
          <a:xfrm>
            <a:off x="11076432" y="230190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A3A7F57-BC54-F0B7-87AC-87CCDC98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Example: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Commerce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3DA9692-DD2D-C841-3FA3-0C06AEF8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764542"/>
            <a:ext cx="10365158" cy="4863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Suppose we have a noisy adjudication mechanism with an error rate of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. Then we get the following information structure:</a:t>
            </a:r>
          </a:p>
          <a:p>
            <a:pPr marL="0" indent="0">
              <a:buNone/>
            </a:pPr>
            <a:endParaRPr lang="en-GB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76000" lvl="2" indent="0">
              <a:buNone/>
            </a:pPr>
            <a:endParaRPr lang="en-GB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576000" lvl="2" indent="0">
              <a:buNone/>
            </a:pP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				1	  0	  0	 1</a:t>
            </a:r>
          </a:p>
          <a:p>
            <a:pPr marL="576000" lvl="2" indent="0">
              <a:buNone/>
            </a:pP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	   </a:t>
            </a:r>
            <a:r>
              <a:rPr lang="en-US" sz="48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Φ</a:t>
            </a:r>
            <a:r>
              <a:rPr lang="en-GB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     </a:t>
            </a:r>
            <a:r>
              <a:rPr lang="en-GB" sz="3600" baseline="30000" dirty="0">
                <a:latin typeface="DengXian" panose="02010600030101010101" pitchFamily="2" charset="-122"/>
                <a:ea typeface="DengXian" panose="02010600030101010101" pitchFamily="2" charset="-122"/>
              </a:rPr>
              <a:t>=</a:t>
            </a: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		0	  </a:t>
            </a:r>
            <a:r>
              <a:rPr lang="el-GR" sz="28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	1-</a:t>
            </a:r>
            <a:r>
              <a:rPr lang="el-GR" sz="2800" dirty="0">
                <a:latin typeface="DengXian" panose="02010600030101010101" pitchFamily="2" charset="-122"/>
                <a:ea typeface="DengXian" panose="02010600030101010101" pitchFamily="2" charset="-122"/>
              </a:rPr>
              <a:t>γ </a:t>
            </a: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	 0</a:t>
            </a:r>
          </a:p>
          <a:p>
            <a:pPr marL="576000" lvl="2" indent="0">
              <a:buNone/>
            </a:pP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		</a:t>
            </a:r>
            <a:r>
              <a:rPr lang="en-GB" sz="4800" dirty="0">
                <a:latin typeface="DengXian" panose="02010600030101010101" pitchFamily="2" charset="-122"/>
                <a:ea typeface="DengXian" panose="02010600030101010101" pitchFamily="2" charset="-122"/>
              </a:rPr>
              <a:t>	</a:t>
            </a: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	0	1-</a:t>
            </a:r>
            <a:r>
              <a:rPr lang="el-GR" sz="2800" dirty="0">
                <a:latin typeface="DengXian" panose="02010600030101010101" pitchFamily="2" charset="-122"/>
                <a:ea typeface="DengXian" panose="02010600030101010101" pitchFamily="2" charset="-122"/>
              </a:rPr>
              <a:t>γ </a:t>
            </a: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	  </a:t>
            </a:r>
            <a:r>
              <a:rPr lang="el-GR" sz="28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	 0</a:t>
            </a:r>
            <a:b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GB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74BD77-4F0D-61F0-BDF4-03C6FF789259}"/>
              </a:ext>
            </a:extLst>
          </p:cNvPr>
          <p:cNvSpPr/>
          <p:nvPr/>
        </p:nvSpPr>
        <p:spPr>
          <a:xfrm>
            <a:off x="3868649" y="2644770"/>
            <a:ext cx="95891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9900" dirty="0"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endParaRPr lang="en-DK" sz="199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3529F8-2524-8062-2618-FEC670140AA2}"/>
              </a:ext>
            </a:extLst>
          </p:cNvPr>
          <p:cNvSpPr/>
          <p:nvPr/>
        </p:nvSpPr>
        <p:spPr>
          <a:xfrm>
            <a:off x="7685851" y="2654595"/>
            <a:ext cx="95891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9900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endParaRPr lang="en-DK" sz="16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FC35C0-1315-4C92-C30D-0E4A2064BCAA}"/>
              </a:ext>
            </a:extLst>
          </p:cNvPr>
          <p:cNvSpPr/>
          <p:nvPr/>
        </p:nvSpPr>
        <p:spPr>
          <a:xfrm>
            <a:off x="8566168" y="3399286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everything fine</a:t>
            </a:r>
            <a:endParaRPr lang="en-DK" sz="20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EB63F53-6ABB-66AD-C658-70FAD6856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04" y="5038095"/>
            <a:ext cx="288047" cy="28832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76CD28C6-A210-0133-3798-4A6DBEAF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904" y="4266838"/>
            <a:ext cx="315674" cy="32769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93F0D1-D477-5A57-9CBE-5F4DA98DBAC9}"/>
              </a:ext>
            </a:extLst>
          </p:cNvPr>
          <p:cNvSpPr/>
          <p:nvPr/>
        </p:nvSpPr>
        <p:spPr>
          <a:xfrm>
            <a:off x="8984578" y="4227620"/>
            <a:ext cx="1061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cheated</a:t>
            </a:r>
            <a:endParaRPr lang="en-DK" sz="20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C8806-E1C1-469B-EDA4-13FC87C4AE39}"/>
              </a:ext>
            </a:extLst>
          </p:cNvPr>
          <p:cNvSpPr/>
          <p:nvPr/>
        </p:nvSpPr>
        <p:spPr>
          <a:xfrm>
            <a:off x="8943138" y="4966621"/>
            <a:ext cx="1061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cheated</a:t>
            </a:r>
            <a:endParaRPr lang="en-DK" sz="20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01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34443273-D6A1-3436-4E1E-4B4581EC4145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2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2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D00D829F-69B3-A8FC-8872-32963BE5AA07}"/>
              </a:ext>
            </a:extLst>
          </p:cNvPr>
          <p:cNvSpPr/>
          <p:nvPr/>
        </p:nvSpPr>
        <p:spPr>
          <a:xfrm>
            <a:off x="11076432" y="230190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A3A7F57-BC54-F0B7-87AC-87CCDC98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Example: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 Commerce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9E40C73-ABC8-000E-75FE-DD7CC5E3F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138" y="2378347"/>
            <a:ext cx="10220325" cy="3833539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To find suitable payment scheme, find </a:t>
            </a:r>
            <a:r>
              <a:rPr lang="en-US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Λ</a:t>
            </a: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2800" dirty="0" err="1">
                <a:latin typeface="DengXian" panose="02010600030101010101" pitchFamily="2" charset="-122"/>
                <a:ea typeface="DengXian" panose="02010600030101010101" pitchFamily="2" charset="-122"/>
              </a:rPr>
              <a:t>s.t.</a:t>
            </a:r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ΛΦ </a:t>
            </a:r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= </a:t>
            </a:r>
            <a:r>
              <a:rPr 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U</a:t>
            </a:r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 – </a:t>
            </a:r>
            <a:r>
              <a:rPr lang="en-US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E</a:t>
            </a:r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For our setting, there is a solution:</a:t>
            </a:r>
          </a:p>
          <a:p>
            <a:pPr>
              <a:buNone/>
            </a:pP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sz="6000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Λ</a:t>
            </a:r>
            <a:r>
              <a:rPr lang="en-US" sz="6000" b="1" dirty="0">
                <a:latin typeface="DengXian" panose="02010600030101010101" pitchFamily="2" charset="-122"/>
                <a:ea typeface="DengXian" panose="02010600030101010101" pitchFamily="2" charset="-122"/>
              </a:rPr>
              <a:t>  </a:t>
            </a:r>
            <a:r>
              <a:rPr 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=</a:t>
            </a:r>
            <a:endParaRPr lang="en-US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1F920A-F8A1-D956-7BEA-00E8117F80A7}"/>
              </a:ext>
            </a:extLst>
          </p:cNvPr>
          <p:cNvSpPr/>
          <p:nvPr/>
        </p:nvSpPr>
        <p:spPr>
          <a:xfrm>
            <a:off x="2938883" y="3160615"/>
            <a:ext cx="70083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800" dirty="0"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endParaRPr lang="en-DK" sz="13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910275-0AC4-3A60-456E-4079C7E00C54}"/>
              </a:ext>
            </a:extLst>
          </p:cNvPr>
          <p:cNvSpPr/>
          <p:nvPr/>
        </p:nvSpPr>
        <p:spPr>
          <a:xfrm>
            <a:off x="9254339" y="3160615"/>
            <a:ext cx="70083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800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endParaRPr lang="en-DK" sz="115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584D9-212C-C3E8-0A61-B7F2611FA64F}"/>
              </a:ext>
            </a:extLst>
          </p:cNvPr>
          <p:cNvSpPr txBox="1"/>
          <p:nvPr/>
        </p:nvSpPr>
        <p:spPr>
          <a:xfrm>
            <a:off x="3289300" y="3796967"/>
            <a:ext cx="64464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lvl="1" indent="0">
              <a:buNone/>
            </a:pPr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0	      </a:t>
            </a:r>
            <a:r>
              <a:rPr lang="en-GB" sz="2400" i="1" dirty="0">
                <a:latin typeface="DengXian" panose="02010600030101010101" pitchFamily="2" charset="-122"/>
                <a:ea typeface="DengXian" panose="02010600030101010101" pitchFamily="2" charset="-122"/>
              </a:rPr>
              <a:t>x’</a:t>
            </a:r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 (1-</a:t>
            </a:r>
            <a:r>
              <a:rPr lang="el-GR" sz="24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)/(1-2</a:t>
            </a:r>
            <a:r>
              <a:rPr lang="el-GR" sz="24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)	-</a:t>
            </a:r>
            <a:r>
              <a:rPr lang="en-GB" sz="2400" i="1" dirty="0">
                <a:latin typeface="DengXian" panose="02010600030101010101" pitchFamily="2" charset="-122"/>
                <a:ea typeface="DengXian" panose="02010600030101010101" pitchFamily="2" charset="-122"/>
              </a:rPr>
              <a:t>x’ </a:t>
            </a:r>
            <a:r>
              <a:rPr lang="el-GR" sz="24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/(1-2</a:t>
            </a:r>
            <a:r>
              <a:rPr lang="el-GR" sz="24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  <a:p>
            <a:pPr marL="252000" lvl="1" indent="0">
              <a:buNone/>
            </a:pPr>
            <a:endParaRPr lang="en-US" sz="24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252000" lvl="1" indent="0">
              <a:buNone/>
            </a:pPr>
            <a:r>
              <a:rPr 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0	       -2</a:t>
            </a:r>
            <a:r>
              <a:rPr lang="en-GB" sz="2400" i="1" dirty="0">
                <a:latin typeface="DengXian" panose="02010600030101010101" pitchFamily="2" charset="-122"/>
                <a:ea typeface="DengXian" panose="02010600030101010101" pitchFamily="2" charset="-122"/>
              </a:rPr>
              <a:t>x </a:t>
            </a:r>
            <a:r>
              <a:rPr lang="el-GR" sz="24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/(1-2</a:t>
            </a:r>
            <a:r>
              <a:rPr lang="el-GR" sz="24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)	2</a:t>
            </a:r>
            <a:r>
              <a:rPr lang="en-GB" sz="2400" i="1" dirty="0">
                <a:latin typeface="DengXian" panose="02010600030101010101" pitchFamily="2" charset="-122"/>
                <a:ea typeface="DengXian" panose="02010600030101010101" pitchFamily="2" charset="-122"/>
              </a:rPr>
              <a:t>x </a:t>
            </a:r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(1-</a:t>
            </a:r>
            <a:r>
              <a:rPr lang="el-GR" sz="24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)/(1-2</a:t>
            </a:r>
            <a:r>
              <a:rPr lang="el-GR" sz="24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A8832211-905D-A0F9-95EA-BCDBE5980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834" y="4683567"/>
            <a:ext cx="288047" cy="28832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CB492989-31DF-D073-5D95-58DC2F6AB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834" y="3912310"/>
            <a:ext cx="315674" cy="32769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E315219-9EF1-C61C-FCF4-516293847ED2}"/>
              </a:ext>
            </a:extLst>
          </p:cNvPr>
          <p:cNvSpPr/>
          <p:nvPr/>
        </p:nvSpPr>
        <p:spPr>
          <a:xfrm>
            <a:off x="2838468" y="5297212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everything fine</a:t>
            </a:r>
            <a:endParaRPr lang="en-DK" sz="20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671FF16A-CEFE-5553-6611-443AC9A3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59" y="5336430"/>
            <a:ext cx="315674" cy="32769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23AF11A-8DD2-7071-AF63-AF1C3B9EA118}"/>
              </a:ext>
            </a:extLst>
          </p:cNvPr>
          <p:cNvSpPr/>
          <p:nvPr/>
        </p:nvSpPr>
        <p:spPr>
          <a:xfrm>
            <a:off x="5359233" y="5297212"/>
            <a:ext cx="1061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cheated</a:t>
            </a:r>
            <a:endParaRPr lang="en-DK" sz="20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86E181AC-AED4-4C53-0659-E68AE2CF8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71" y="5368686"/>
            <a:ext cx="288047" cy="28832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665C75A-E27D-5018-C46F-712BDDBE5663}"/>
              </a:ext>
            </a:extLst>
          </p:cNvPr>
          <p:cNvSpPr/>
          <p:nvPr/>
        </p:nvSpPr>
        <p:spPr>
          <a:xfrm>
            <a:off x="7533805" y="5297212"/>
            <a:ext cx="1061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latin typeface="DengXian" panose="02010600030101010101" pitchFamily="2" charset="-122"/>
                <a:ea typeface="DengXian" panose="02010600030101010101" pitchFamily="2" charset="-122"/>
              </a:rPr>
              <a:t>cheated</a:t>
            </a:r>
            <a:endParaRPr lang="en-DK" sz="20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1572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34443273-D6A1-3436-4E1E-4B4581EC4145}"/>
              </a:ext>
            </a:extLst>
          </p:cNvPr>
          <p:cNvSpPr/>
          <p:nvPr/>
        </p:nvSpPr>
        <p:spPr>
          <a:xfrm>
            <a:off x="7007352" y="472981"/>
            <a:ext cx="4712208" cy="1072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2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2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D00D829F-69B3-A8FC-8872-32963BE5AA07}"/>
              </a:ext>
            </a:extLst>
          </p:cNvPr>
          <p:cNvSpPr/>
          <p:nvPr/>
        </p:nvSpPr>
        <p:spPr>
          <a:xfrm>
            <a:off x="11076432" y="230190"/>
            <a:ext cx="84124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1F62FCE1-1F19-BC5E-59E5-1EA03D0DB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For concreteness, let</a:t>
            </a:r>
          </a:p>
          <a:p>
            <a:pPr marL="252000" lvl="1" indent="0">
              <a:buNone/>
            </a:pP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		</a:t>
            </a:r>
            <a:r>
              <a:rPr lang="en-GB" sz="2800" i="1" dirty="0">
                <a:latin typeface="DengXian" panose="02010600030101010101" pitchFamily="2" charset="-122"/>
                <a:ea typeface="DengXian" panose="02010600030101010101" pitchFamily="2" charset="-122"/>
              </a:rPr>
              <a:t>x = </a:t>
            </a: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100DKK</a:t>
            </a:r>
            <a:r>
              <a:rPr lang="en-GB" sz="2800" i="1" dirty="0">
                <a:latin typeface="DengXian" panose="02010600030101010101" pitchFamily="2" charset="-122"/>
                <a:ea typeface="DengXian" panose="02010600030101010101" pitchFamily="2" charset="-122"/>
              </a:rPr>
              <a:t>		x’ = </a:t>
            </a: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50DKK</a:t>
            </a:r>
            <a:r>
              <a:rPr lang="en-GB" sz="2800" i="1" dirty="0">
                <a:latin typeface="DengXian" panose="02010600030101010101" pitchFamily="2" charset="-122"/>
                <a:ea typeface="DengXian" panose="02010600030101010101" pitchFamily="2" charset="-122"/>
              </a:rPr>
              <a:t>		</a:t>
            </a:r>
            <a:r>
              <a:rPr lang="el-GR" sz="2800" dirty="0">
                <a:latin typeface="DengXian" panose="02010600030101010101" pitchFamily="2" charset="-122"/>
                <a:ea typeface="DengXian" panose="02010600030101010101" pitchFamily="2" charset="-122"/>
              </a:rPr>
              <a:t>γ</a:t>
            </a:r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 = 10%</a:t>
            </a:r>
          </a:p>
          <a:p>
            <a:pPr marL="252000" lvl="1" indent="0">
              <a:buNone/>
            </a:pPr>
            <a:endParaRPr lang="en-GB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indent="-180000">
              <a:buNone/>
            </a:pP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Then the buyer must make a deposit of size 225DKK, while the seller makes a deposit of size 57DKK</a:t>
            </a:r>
          </a:p>
          <a:p>
            <a:pPr indent="-180000">
              <a:buNone/>
            </a:pPr>
            <a:endParaRPr lang="en-GB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indent="-180000">
              <a:buNone/>
            </a:pPr>
            <a:r>
              <a:rPr lang="en-GB" dirty="0">
                <a:latin typeface="DengXian" panose="02010600030101010101" pitchFamily="2" charset="-122"/>
                <a:ea typeface="DengXian" panose="02010600030101010101" pitchFamily="2" charset="-122"/>
              </a:rPr>
              <a:t>Results in 100DKK-secure commerce .</a:t>
            </a:r>
          </a:p>
          <a:p>
            <a:pPr marL="0" indent="0">
              <a:buNone/>
            </a:pP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A3A7F57-BC54-F0B7-87AC-87CCDC98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DK" i="1" dirty="0">
                <a:latin typeface="DengXian" panose="02010600030101010101" pitchFamily="2" charset="-122"/>
                <a:ea typeface="DengXian" panose="02010600030101010101" pitchFamily="2" charset="-122"/>
              </a:rPr>
              <a:t>Example:</a:t>
            </a:r>
            <a:r>
              <a:rPr lang="en-DK" dirty="0">
                <a:latin typeface="DengXian" panose="02010600030101010101" pitchFamily="2" charset="-122"/>
                <a:ea typeface="DengXian" panose="02010600030101010101" pitchFamily="2" charset="-122"/>
              </a:rPr>
              <a:t> Commerce</a:t>
            </a:r>
            <a:endParaRPr lang="en-DK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950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Agenda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Blockchains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Commerce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Adjudication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Payments</a:t>
            </a:r>
          </a:p>
          <a:p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Commitments</a:t>
            </a:r>
          </a:p>
        </p:txBody>
      </p:sp>
    </p:spTree>
    <p:extLst>
      <p:ext uri="{BB962C8B-B14F-4D97-AF65-F5344CB8AC3E}">
        <p14:creationId xmlns:p14="http://schemas.microsoft.com/office/powerpoint/2010/main" val="400120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345D3F84-BEFA-9A22-6B9E-E862E6CDE5E5}"/>
              </a:ext>
            </a:extLst>
          </p:cNvPr>
          <p:cNvSpPr/>
          <p:nvPr/>
        </p:nvSpPr>
        <p:spPr>
          <a:xfrm>
            <a:off x="7007352" y="484633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Game Theory on the Blockchain: A Model for Games with Smart Contracts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Mathias Hall-Andersen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55B292AA-1EF5-BE3E-C678-D3CC50CE5F52}"/>
              </a:ext>
            </a:extLst>
          </p:cNvPr>
          <p:cNvSpPr/>
          <p:nvPr/>
        </p:nvSpPr>
        <p:spPr>
          <a:xfrm>
            <a:off x="10747248" y="241841"/>
            <a:ext cx="1170432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SAGT’21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Picture 2" descr="A cartoon of a person and a bomb&#10;&#10;Description automatically generated">
            <a:extLst>
              <a:ext uri="{FF2B5EF4-FFF2-40B4-BE49-F238E27FC236}">
                <a16:creationId xmlns:a16="http://schemas.microsoft.com/office/drawing/2014/main" id="{47185CB4-A255-9CBF-FFB4-DE3818CC8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8"/>
          <a:stretch/>
        </p:blipFill>
        <p:spPr>
          <a:xfrm>
            <a:off x="3186127" y="2201710"/>
            <a:ext cx="5366012" cy="375922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FE58178-CA2C-F8DD-366C-D5457D27601B}"/>
              </a:ext>
            </a:extLst>
          </p:cNvPr>
          <p:cNvSpPr/>
          <p:nvPr/>
        </p:nvSpPr>
        <p:spPr>
          <a:xfrm>
            <a:off x="4134109" y="2201710"/>
            <a:ext cx="3937262" cy="131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E605CA-94EC-15BE-D8AE-572553F294BE}"/>
              </a:ext>
            </a:extLst>
          </p:cNvPr>
          <p:cNvSpPr/>
          <p:nvPr/>
        </p:nvSpPr>
        <p:spPr>
          <a:xfrm>
            <a:off x="6449965" y="2875726"/>
            <a:ext cx="989814" cy="131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88F66EF-1E06-D053-7390-87A65087D365}"/>
              </a:ext>
            </a:extLst>
          </p:cNvPr>
          <p:cNvSpPr/>
          <p:nvPr/>
        </p:nvSpPr>
        <p:spPr>
          <a:xfrm>
            <a:off x="7222960" y="3668459"/>
            <a:ext cx="1178350" cy="763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6" name="Picture 15" descr="A cartoon of a person and a bomb&#10;&#10;Description automatically generated">
            <a:extLst>
              <a:ext uri="{FF2B5EF4-FFF2-40B4-BE49-F238E27FC236}">
                <a16:creationId xmlns:a16="http://schemas.microsoft.com/office/drawing/2014/main" id="{C7756EB5-BC0C-A905-4D2E-04538EB858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9" b="89943" l="4762" r="89927">
                        <a14:foregroundMark x1="4945" y1="50287" x2="12912" y2="50287"/>
                        <a14:foregroundMark x1="13919" y1="44828" x2="14560" y2="43103"/>
                        <a14:foregroundMark x1="45604" y1="83046" x2="48352" y2="73563"/>
                        <a14:foregroundMark x1="26427" y1="7696" x2="26533" y2="7707"/>
                        <a14:backgroundMark x1="24725" y1="12644" x2="33333" y2="4741"/>
                        <a14:backgroundMark x1="33333" y1="4741" x2="34707" y2="19109"/>
                        <a14:backgroundMark x1="34707" y1="19109" x2="24451" y2="22701"/>
                        <a14:backgroundMark x1="24451" y1="22701" x2="19963" y2="11207"/>
                        <a14:backgroundMark x1="19963" y1="11207" x2="18956" y2="3879"/>
                        <a14:backgroundMark x1="21429" y1="6178" x2="21429" y2="6178"/>
                        <a14:backgroundMark x1="26832" y1="5172" x2="32692" y2="11063"/>
                        <a14:backgroundMark x1="30586" y1="14080" x2="22253" y2="14368"/>
                        <a14:backgroundMark x1="22253" y1="14368" x2="22253" y2="14368"/>
                        <a14:backgroundMark x1="20147" y1="5891" x2="26465" y2="6178"/>
                        <a14:backgroundMark x1="17308" y1="12069" x2="17308" y2="12069"/>
                        <a14:backgroundMark x1="17491" y1="10057" x2="17491" y2="17960"/>
                        <a14:backgroundMark x1="16850" y1="15661" x2="35897" y2="16092"/>
                        <a14:backgroundMark x1="35897" y1="16092" x2="26557" y2="15661"/>
                        <a14:backgroundMark x1="26557" y1="15661" x2="19414" y2="8908"/>
                        <a14:backgroundMark x1="19414" y1="8908" x2="27289" y2="5172"/>
                        <a14:backgroundMark x1="27289" y1="5172" x2="35256" y2="12069"/>
                        <a14:backgroundMark x1="35256" y1="12069" x2="26832" y2="12644"/>
                        <a14:backgroundMark x1="26832" y1="12644" x2="36538" y2="14080"/>
                        <a14:backgroundMark x1="36538" y1="14080" x2="40385" y2="13362"/>
                        <a14:backgroundMark x1="33700" y1="13793" x2="35989" y2="8190"/>
                        <a14:backgroundMark x1="36630" y1="7184" x2="34341" y2="11782"/>
                        <a14:backgroundMark x1="31410" y1="4310" x2="22619" y2="4885"/>
                        <a14:backgroundMark x1="22619" y1="4885" x2="25824" y2="8190"/>
                        <a14:backgroundMark x1="19597" y1="13793" x2="18315" y2="8764"/>
                        <a14:backgroundMark x1="18498" y1="6178" x2="18498" y2="8190"/>
                        <a14:backgroundMark x1="18498" y1="11063" x2="19505" y2="11782"/>
                        <a14:backgroundMark x1="26190" y1="9195" x2="26007" y2="7471"/>
                        <a14:backgroundMark x1="24084" y1="11494" x2="24176" y2="13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02" t="30671" r="9217" b="34137"/>
          <a:stretch/>
        </p:blipFill>
        <p:spPr>
          <a:xfrm>
            <a:off x="7487453" y="3517632"/>
            <a:ext cx="876693" cy="1348032"/>
          </a:xfrm>
          <a:prstGeom prst="rect">
            <a:avLst/>
          </a:prstGeom>
        </p:spPr>
      </p:pic>
      <p:pic>
        <p:nvPicPr>
          <p:cNvPr id="48" name="Picture 47" descr="A cartoon of a person and a bomb&#10;&#10;Description automatically generated">
            <a:extLst>
              <a:ext uri="{FF2B5EF4-FFF2-40B4-BE49-F238E27FC236}">
                <a16:creationId xmlns:a16="http://schemas.microsoft.com/office/drawing/2014/main" id="{E35E4284-3A46-5293-EE05-AC9D58C741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53082" b="66797"/>
          <a:stretch/>
        </p:blipFill>
        <p:spPr>
          <a:xfrm>
            <a:off x="4068660" y="2473548"/>
            <a:ext cx="1749713" cy="122938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3E09836-C652-8C24-EB6C-88039127B8D1}"/>
              </a:ext>
            </a:extLst>
          </p:cNvPr>
          <p:cNvSpPr/>
          <p:nvPr/>
        </p:nvSpPr>
        <p:spPr>
          <a:xfrm>
            <a:off x="3144835" y="3388823"/>
            <a:ext cx="989814" cy="131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8" name="Picture 17" descr="A cartoon of a person and a bomb&#10;&#10;Description automatically generated">
            <a:extLst>
              <a:ext uri="{FF2B5EF4-FFF2-40B4-BE49-F238E27FC236}">
                <a16:creationId xmlns:a16="http://schemas.microsoft.com/office/drawing/2014/main" id="{2F56344F-84CD-FFFC-CAC6-51D457C151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9" b="89943" l="4762" r="89927">
                        <a14:foregroundMark x1="4945" y1="50287" x2="12912" y2="50287"/>
                        <a14:foregroundMark x1="13919" y1="44828" x2="14560" y2="43103"/>
                        <a14:foregroundMark x1="45604" y1="83046" x2="48352" y2="73563"/>
                        <a14:foregroundMark x1="26427" y1="7696" x2="26533" y2="7707"/>
                        <a14:backgroundMark x1="24725" y1="12644" x2="33333" y2="4741"/>
                        <a14:backgroundMark x1="33333" y1="4741" x2="34707" y2="19109"/>
                        <a14:backgroundMark x1="34707" y1="19109" x2="24451" y2="22701"/>
                        <a14:backgroundMark x1="24451" y1="22701" x2="19963" y2="11207"/>
                        <a14:backgroundMark x1="19963" y1="11207" x2="18956" y2="3879"/>
                        <a14:backgroundMark x1="21429" y1="6178" x2="21429" y2="6178"/>
                        <a14:backgroundMark x1="26832" y1="5172" x2="32692" y2="11063"/>
                        <a14:backgroundMark x1="30586" y1="14080" x2="22253" y2="14368"/>
                        <a14:backgroundMark x1="22253" y1="14368" x2="22253" y2="14368"/>
                        <a14:backgroundMark x1="20147" y1="5891" x2="26465" y2="6178"/>
                        <a14:backgroundMark x1="17308" y1="12069" x2="17308" y2="12069"/>
                        <a14:backgroundMark x1="17491" y1="10057" x2="17491" y2="17960"/>
                        <a14:backgroundMark x1="16850" y1="15661" x2="35897" y2="16092"/>
                        <a14:backgroundMark x1="35897" y1="16092" x2="26557" y2="15661"/>
                        <a14:backgroundMark x1="26557" y1="15661" x2="19414" y2="8908"/>
                        <a14:backgroundMark x1="19414" y1="8908" x2="27289" y2="5172"/>
                        <a14:backgroundMark x1="27289" y1="5172" x2="35256" y2="12069"/>
                        <a14:backgroundMark x1="35256" y1="12069" x2="26832" y2="12644"/>
                        <a14:backgroundMark x1="26832" y1="12644" x2="36538" y2="14080"/>
                        <a14:backgroundMark x1="36538" y1="14080" x2="40385" y2="13362"/>
                        <a14:backgroundMark x1="33700" y1="13793" x2="35989" y2="8190"/>
                        <a14:backgroundMark x1="36630" y1="7184" x2="34341" y2="11782"/>
                        <a14:backgroundMark x1="31410" y1="4310" x2="22619" y2="4885"/>
                        <a14:backgroundMark x1="22619" y1="4885" x2="25824" y2="8190"/>
                        <a14:backgroundMark x1="19597" y1="13793" x2="18315" y2="8764"/>
                        <a14:backgroundMark x1="18498" y1="6178" x2="18498" y2="8190"/>
                        <a14:backgroundMark x1="18498" y1="11063" x2="19505" y2="11782"/>
                        <a14:backgroundMark x1="26190" y1="9195" x2="26007" y2="7471"/>
                        <a14:backgroundMark x1="24084" y1="11494" x2="24176" y2="130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0" t="30671" r="81532" b="34137"/>
          <a:stretch/>
        </p:blipFill>
        <p:spPr>
          <a:xfrm>
            <a:off x="3280978" y="3536486"/>
            <a:ext cx="989814" cy="134803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5B864A7-0206-5CAC-CAD0-81B3B335CD1E}"/>
              </a:ext>
            </a:extLst>
          </p:cNvPr>
          <p:cNvSpPr txBox="1"/>
          <p:nvPr/>
        </p:nvSpPr>
        <p:spPr>
          <a:xfrm>
            <a:off x="3419223" y="3321514"/>
            <a:ext cx="605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latin typeface="DengXian" panose="02010600030101010101" pitchFamily="2" charset="-122"/>
                <a:ea typeface="DengXian" panose="02010600030101010101" pitchFamily="2" charset="-122"/>
              </a:rPr>
              <a:t>Bob</a:t>
            </a:r>
            <a:endParaRPr lang="en-DK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D2F776-F57E-FAF6-C7F1-9CA3219730C7}"/>
              </a:ext>
            </a:extLst>
          </p:cNvPr>
          <p:cNvSpPr txBox="1"/>
          <p:nvPr/>
        </p:nvSpPr>
        <p:spPr>
          <a:xfrm>
            <a:off x="7550897" y="3299127"/>
            <a:ext cx="715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latin typeface="DengXian" panose="02010600030101010101" pitchFamily="2" charset="-122"/>
                <a:ea typeface="DengXian" panose="02010600030101010101" pitchFamily="2" charset="-122"/>
              </a:rPr>
              <a:t>Alice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6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6" grpId="0" animBg="1"/>
      <p:bldP spid="36" grpId="1" animBg="1"/>
      <p:bldP spid="40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11810039-8202-6F72-86E9-28630660C291}"/>
              </a:ext>
            </a:extLst>
          </p:cNvPr>
          <p:cNvSpPr/>
          <p:nvPr/>
        </p:nvSpPr>
        <p:spPr>
          <a:xfrm>
            <a:off x="1167386" y="1911634"/>
            <a:ext cx="4712208" cy="1060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An Incentive-Compatible Smart Contract for Decentralized Commerce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F2DCC9B-639E-9E53-6EA4-1A014D006EC1}"/>
              </a:ext>
            </a:extLst>
          </p:cNvPr>
          <p:cNvSpPr/>
          <p:nvPr/>
        </p:nvSpPr>
        <p:spPr>
          <a:xfrm>
            <a:off x="4971290" y="1668842"/>
            <a:ext cx="1106424" cy="3758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ICBC’21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8462015F-A44F-D9F6-3DFF-06B895E5DAB7}"/>
              </a:ext>
            </a:extLst>
          </p:cNvPr>
          <p:cNvSpPr/>
          <p:nvPr/>
        </p:nvSpPr>
        <p:spPr>
          <a:xfrm>
            <a:off x="6605018" y="706530"/>
            <a:ext cx="4712208" cy="106070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More Communication Lower Bounds for Information-Theoretic MPC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Ivan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Damgård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Boyang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Li, and Nikolaj I. Schwartzbach</a:t>
            </a:r>
            <a:endParaRPr lang="en-DK" sz="1400" i="1" dirty="0">
              <a:solidFill>
                <a:schemeClr val="bg1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55A74DF-B41B-D309-2C16-F2B36C2DAAEB}"/>
              </a:ext>
            </a:extLst>
          </p:cNvPr>
          <p:cNvSpPr/>
          <p:nvPr/>
        </p:nvSpPr>
        <p:spPr>
          <a:xfrm>
            <a:off x="10613138" y="463738"/>
            <a:ext cx="902208" cy="37585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ITC’21</a:t>
            </a:r>
            <a:endParaRPr lang="en-DK" sz="1400" i="1" dirty="0">
              <a:solidFill>
                <a:schemeClr val="bg1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98D5D89C-91EE-5708-999D-6355721A6751}"/>
              </a:ext>
            </a:extLst>
          </p:cNvPr>
          <p:cNvSpPr/>
          <p:nvPr/>
        </p:nvSpPr>
        <p:spPr>
          <a:xfrm>
            <a:off x="1167386" y="3298157"/>
            <a:ext cx="4712208" cy="1060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Game Theory on the Blockchain: A Model for Games with Smart Contracts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Mathias Hall-Andersen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B847C755-3D4A-7672-A6C9-23612A17C037}"/>
              </a:ext>
            </a:extLst>
          </p:cNvPr>
          <p:cNvSpPr/>
          <p:nvPr/>
        </p:nvSpPr>
        <p:spPr>
          <a:xfrm>
            <a:off x="4907282" y="3055365"/>
            <a:ext cx="1170432" cy="3758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SAGT’21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B44FAE71-1B98-C72A-B31B-4A2E0F4C7356}"/>
              </a:ext>
            </a:extLst>
          </p:cNvPr>
          <p:cNvSpPr/>
          <p:nvPr/>
        </p:nvSpPr>
        <p:spPr>
          <a:xfrm>
            <a:off x="1167386" y="4684679"/>
            <a:ext cx="4712208" cy="12046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Payment Schemes from Limited Information with Applications in Distributed Computing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B822672A-2BA5-F919-E60A-6E4A6E6ED190}"/>
              </a:ext>
            </a:extLst>
          </p:cNvPr>
          <p:cNvSpPr/>
          <p:nvPr/>
        </p:nvSpPr>
        <p:spPr>
          <a:xfrm>
            <a:off x="5236466" y="4441888"/>
            <a:ext cx="841248" cy="3758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EC’22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" name="Rektangel: afrundede hjørner 11">
            <a:extLst>
              <a:ext uri="{FF2B5EF4-FFF2-40B4-BE49-F238E27FC236}">
                <a16:creationId xmlns:a16="http://schemas.microsoft.com/office/drawing/2014/main" id="{5A0DAD42-8280-7FAD-601D-DECA57F1EA96}"/>
              </a:ext>
            </a:extLst>
          </p:cNvPr>
          <p:cNvSpPr/>
          <p:nvPr/>
        </p:nvSpPr>
        <p:spPr>
          <a:xfrm>
            <a:off x="6605018" y="2105658"/>
            <a:ext cx="4712208" cy="1204691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PPP-Completeness and Extremal Combinatorics</a:t>
            </a:r>
          </a:p>
          <a:p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Romain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Bourneuf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Lukáš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Folwarczný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Pavel </a:t>
            </a:r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Hubáček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, Alon Rosen and Nikolaj I. Schwartzbach</a:t>
            </a:r>
            <a:endParaRPr lang="en-DK" sz="1400" i="1" dirty="0">
              <a:solidFill>
                <a:schemeClr val="bg1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3" name="Rektangel: afrundede hjørner 12">
            <a:extLst>
              <a:ext uri="{FF2B5EF4-FFF2-40B4-BE49-F238E27FC236}">
                <a16:creationId xmlns:a16="http://schemas.microsoft.com/office/drawing/2014/main" id="{90992F43-A9F1-22D8-DDFA-D9D92F196AF4}"/>
              </a:ext>
            </a:extLst>
          </p:cNvPr>
          <p:cNvSpPr/>
          <p:nvPr/>
        </p:nvSpPr>
        <p:spPr>
          <a:xfrm>
            <a:off x="10460738" y="1862867"/>
            <a:ext cx="1054608" cy="37585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ITCS’23</a:t>
            </a:r>
            <a:endParaRPr lang="en-DK" b="1" dirty="0">
              <a:solidFill>
                <a:schemeClr val="bg1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4" name="Rektangel: afrundede hjørner 13">
            <a:extLst>
              <a:ext uri="{FF2B5EF4-FFF2-40B4-BE49-F238E27FC236}">
                <a16:creationId xmlns:a16="http://schemas.microsoft.com/office/drawing/2014/main" id="{2A14CBB7-D3A8-D58D-66A8-7BED383751D2}"/>
              </a:ext>
            </a:extLst>
          </p:cNvPr>
          <p:cNvSpPr/>
          <p:nvPr/>
        </p:nvSpPr>
        <p:spPr>
          <a:xfrm>
            <a:off x="6605017" y="3674011"/>
            <a:ext cx="4712208" cy="12046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Outsourcing Adjudication to Strategic Jurors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Ioannis </a:t>
            </a:r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Caragiannis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1E02B950-6B4D-6890-8108-9C9E127F6ED6}"/>
              </a:ext>
            </a:extLst>
          </p:cNvPr>
          <p:cNvSpPr/>
          <p:nvPr/>
        </p:nvSpPr>
        <p:spPr>
          <a:xfrm>
            <a:off x="10408921" y="3431220"/>
            <a:ext cx="1106424" cy="3758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IJCAI’23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95A880FE-799D-5C19-AD98-2B0A572F150A}"/>
              </a:ext>
            </a:extLst>
          </p:cNvPr>
          <p:cNvSpPr/>
          <p:nvPr/>
        </p:nvSpPr>
        <p:spPr>
          <a:xfrm>
            <a:off x="6605017" y="5222558"/>
            <a:ext cx="4712208" cy="12046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Stackelberg Attacks on Auctions </a:t>
            </a:r>
            <a:b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and Blockchain Transaction Fee Mechanisms</a:t>
            </a:r>
          </a:p>
          <a:p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Daji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Landis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4CD5CD5C-E5A3-AF0F-8E05-F1EDBB918ABB}"/>
              </a:ext>
            </a:extLst>
          </p:cNvPr>
          <p:cNvSpPr/>
          <p:nvPr/>
        </p:nvSpPr>
        <p:spPr>
          <a:xfrm>
            <a:off x="10411969" y="4979767"/>
            <a:ext cx="1103376" cy="3758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6F540197-9E2C-6AFE-A424-1752DD181F6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Publications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9240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345D3F84-BEFA-9A22-6B9E-E862E6CDE5E5}"/>
              </a:ext>
            </a:extLst>
          </p:cNvPr>
          <p:cNvSpPr/>
          <p:nvPr/>
        </p:nvSpPr>
        <p:spPr>
          <a:xfrm>
            <a:off x="7007352" y="484633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Game Theory on the Blockchain: A Model for Games with Smart Contracts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Mathias Hall-Andersen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55B292AA-1EF5-BE3E-C678-D3CC50CE5F52}"/>
              </a:ext>
            </a:extLst>
          </p:cNvPr>
          <p:cNvSpPr/>
          <p:nvPr/>
        </p:nvSpPr>
        <p:spPr>
          <a:xfrm>
            <a:off x="10747248" y="241841"/>
            <a:ext cx="1170432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SAGT’21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 descr="A cartoon of people and a bomb&#10;&#10;Description automatically generated">
            <a:extLst>
              <a:ext uri="{FF2B5EF4-FFF2-40B4-BE49-F238E27FC236}">
                <a16:creationId xmlns:a16="http://schemas.microsoft.com/office/drawing/2014/main" id="{C63CFC03-EC06-E33A-B75A-A5F87A8A1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88" y="1556912"/>
            <a:ext cx="6150454" cy="474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A77768-782F-F9E1-351A-4CA5564E010D}"/>
              </a:ext>
            </a:extLst>
          </p:cNvPr>
          <p:cNvSpPr/>
          <p:nvPr/>
        </p:nvSpPr>
        <p:spPr>
          <a:xfrm>
            <a:off x="2711342" y="1545337"/>
            <a:ext cx="989814" cy="131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7" name="Picture 6" descr="A cartoon of two people&#10;&#10;Description automatically generated">
            <a:extLst>
              <a:ext uri="{FF2B5EF4-FFF2-40B4-BE49-F238E27FC236}">
                <a16:creationId xmlns:a16="http://schemas.microsoft.com/office/drawing/2014/main" id="{6158B7AD-CE00-BB20-54AC-9C58B3F67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42" y="2331995"/>
            <a:ext cx="5934098" cy="39629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2BD904-3089-5982-449C-7ACE145AF1C1}"/>
              </a:ext>
            </a:extLst>
          </p:cNvPr>
          <p:cNvSpPr/>
          <p:nvPr/>
        </p:nvSpPr>
        <p:spPr>
          <a:xfrm>
            <a:off x="2863741" y="1697737"/>
            <a:ext cx="7252531" cy="131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1" name="Picture 10" descr="A cartoon of two people&#10;&#10;Description automatically generated">
            <a:extLst>
              <a:ext uri="{FF2B5EF4-FFF2-40B4-BE49-F238E27FC236}">
                <a16:creationId xmlns:a16="http://schemas.microsoft.com/office/drawing/2014/main" id="{72E028D5-1C84-953C-2F59-87B58B9F6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3" t="36321" r="76014" b="44583"/>
          <a:stretch/>
        </p:blipFill>
        <p:spPr>
          <a:xfrm>
            <a:off x="3309753" y="3738770"/>
            <a:ext cx="808382" cy="7567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2F8733-8EA5-6210-2C00-F7D93BED927A}"/>
              </a:ext>
            </a:extLst>
          </p:cNvPr>
          <p:cNvSpPr txBox="1"/>
          <p:nvPr/>
        </p:nvSpPr>
        <p:spPr>
          <a:xfrm>
            <a:off x="3419223" y="3321514"/>
            <a:ext cx="605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latin typeface="DengXian" panose="02010600030101010101" pitchFamily="2" charset="-122"/>
                <a:ea typeface="DengXian" panose="02010600030101010101" pitchFamily="2" charset="-122"/>
              </a:rPr>
              <a:t>Bob</a:t>
            </a:r>
            <a:endParaRPr lang="en-DK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851B74-6E4E-3A00-33E5-97F135AA2F96}"/>
              </a:ext>
            </a:extLst>
          </p:cNvPr>
          <p:cNvSpPr txBox="1"/>
          <p:nvPr/>
        </p:nvSpPr>
        <p:spPr>
          <a:xfrm>
            <a:off x="7550897" y="3299127"/>
            <a:ext cx="715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latin typeface="DengXian" panose="02010600030101010101" pitchFamily="2" charset="-122"/>
                <a:ea typeface="DengXian" panose="02010600030101010101" pitchFamily="2" charset="-122"/>
              </a:rPr>
              <a:t>Alice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62981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345D3F84-BEFA-9A22-6B9E-E862E6CDE5E5}"/>
              </a:ext>
            </a:extLst>
          </p:cNvPr>
          <p:cNvSpPr/>
          <p:nvPr/>
        </p:nvSpPr>
        <p:spPr>
          <a:xfrm>
            <a:off x="7007352" y="484633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Game Theory on the Blockchain: A Model for Games with Smart Contracts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Mathias Hall-Andersen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55B292AA-1EF5-BE3E-C678-D3CC50CE5F52}"/>
              </a:ext>
            </a:extLst>
          </p:cNvPr>
          <p:cNvSpPr/>
          <p:nvPr/>
        </p:nvSpPr>
        <p:spPr>
          <a:xfrm>
            <a:off x="10747248" y="241841"/>
            <a:ext cx="1170432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SAGT’21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EB30C2-5B8C-D47B-1371-F5F5A4A49168}"/>
              </a:ext>
            </a:extLst>
          </p:cNvPr>
          <p:cNvSpPr/>
          <p:nvPr/>
        </p:nvSpPr>
        <p:spPr>
          <a:xfrm>
            <a:off x="1847236" y="5521901"/>
            <a:ext cx="120862" cy="1208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2AA915-7E16-D0F1-0551-923431E3FE4D}"/>
              </a:ext>
            </a:extLst>
          </p:cNvPr>
          <p:cNvCxnSpPr>
            <a:stCxn id="2" idx="0"/>
          </p:cNvCxnSpPr>
          <p:nvPr/>
        </p:nvCxnSpPr>
        <p:spPr>
          <a:xfrm flipH="1" flipV="1">
            <a:off x="1564738" y="4848456"/>
            <a:ext cx="342929" cy="673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8A5756-C62F-E44F-7133-6D15459296FB}"/>
              </a:ext>
            </a:extLst>
          </p:cNvPr>
          <p:cNvCxnSpPr>
            <a:stCxn id="18" idx="7"/>
          </p:cNvCxnSpPr>
          <p:nvPr/>
        </p:nvCxnSpPr>
        <p:spPr>
          <a:xfrm flipV="1">
            <a:off x="683073" y="4848456"/>
            <a:ext cx="405677" cy="751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43307DA-AB61-F018-9B99-548F654362B8}"/>
              </a:ext>
            </a:extLst>
          </p:cNvPr>
          <p:cNvSpPr/>
          <p:nvPr/>
        </p:nvSpPr>
        <p:spPr>
          <a:xfrm>
            <a:off x="2725290" y="4312037"/>
            <a:ext cx="120862" cy="1208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A68137-8822-D9A6-103C-C3493A3EAEB7}"/>
              </a:ext>
            </a:extLst>
          </p:cNvPr>
          <p:cNvCxnSpPr/>
          <p:nvPr/>
        </p:nvCxnSpPr>
        <p:spPr>
          <a:xfrm flipV="1">
            <a:off x="1564738" y="3845557"/>
            <a:ext cx="382029" cy="526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11EF01-B807-6890-F624-C723E7B23F24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2427347" y="3845557"/>
            <a:ext cx="315643" cy="484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B52AFE3-FF1B-2D79-A990-C3F1F337650C}"/>
              </a:ext>
            </a:extLst>
          </p:cNvPr>
          <p:cNvSpPr/>
          <p:nvPr/>
        </p:nvSpPr>
        <p:spPr>
          <a:xfrm>
            <a:off x="579911" y="5582332"/>
            <a:ext cx="120862" cy="1208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2960D09-A2EE-62C8-D43F-3725805042E3}"/>
              </a:ext>
            </a:extLst>
          </p:cNvPr>
          <p:cNvCxnSpPr/>
          <p:nvPr/>
        </p:nvCxnSpPr>
        <p:spPr>
          <a:xfrm>
            <a:off x="2187057" y="2592149"/>
            <a:ext cx="0" cy="6732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F29134EF-D732-F08C-1883-711CF15B1A99}"/>
              </a:ext>
            </a:extLst>
          </p:cNvPr>
          <p:cNvSpPr/>
          <p:nvPr/>
        </p:nvSpPr>
        <p:spPr>
          <a:xfrm>
            <a:off x="5454831" y="5591159"/>
            <a:ext cx="120862" cy="1208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CB99643-0711-0811-4537-821FA2BB183D}"/>
              </a:ext>
            </a:extLst>
          </p:cNvPr>
          <p:cNvCxnSpPr>
            <a:stCxn id="57" idx="0"/>
          </p:cNvCxnSpPr>
          <p:nvPr/>
        </p:nvCxnSpPr>
        <p:spPr>
          <a:xfrm flipH="1" flipV="1">
            <a:off x="5172333" y="4917714"/>
            <a:ext cx="342929" cy="6734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9636788-C578-1754-3371-1782B8223881}"/>
              </a:ext>
            </a:extLst>
          </p:cNvPr>
          <p:cNvCxnSpPr>
            <a:cxnSpLocks/>
            <a:stCxn id="63" idx="7"/>
            <a:endCxn id="146" idx="3"/>
          </p:cNvCxnSpPr>
          <p:nvPr/>
        </p:nvCxnSpPr>
        <p:spPr>
          <a:xfrm flipV="1">
            <a:off x="4290668" y="4911549"/>
            <a:ext cx="423336" cy="7577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7AEBFD23-0305-82C8-5D85-29E06E871AA8}"/>
              </a:ext>
            </a:extLst>
          </p:cNvPr>
          <p:cNvSpPr/>
          <p:nvPr/>
        </p:nvSpPr>
        <p:spPr>
          <a:xfrm>
            <a:off x="6332885" y="4381295"/>
            <a:ext cx="120862" cy="1208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5D7569D-39E1-A918-001F-4CFA0DC0E6B8}"/>
              </a:ext>
            </a:extLst>
          </p:cNvPr>
          <p:cNvCxnSpPr/>
          <p:nvPr/>
        </p:nvCxnSpPr>
        <p:spPr>
          <a:xfrm flipV="1">
            <a:off x="5172333" y="3914815"/>
            <a:ext cx="382029" cy="5269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A1FA396-519F-5E6B-3E6C-71D6A55D77E7}"/>
              </a:ext>
            </a:extLst>
          </p:cNvPr>
          <p:cNvCxnSpPr>
            <a:cxnSpLocks/>
            <a:stCxn id="60" idx="1"/>
            <a:endCxn id="141" idx="5"/>
          </p:cNvCxnSpPr>
          <p:nvPr/>
        </p:nvCxnSpPr>
        <p:spPr>
          <a:xfrm flipH="1" flipV="1">
            <a:off x="6021532" y="3908743"/>
            <a:ext cx="329053" cy="490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898DA7EB-C5CD-A451-3275-1A837CB61A24}"/>
              </a:ext>
            </a:extLst>
          </p:cNvPr>
          <p:cNvSpPr/>
          <p:nvPr/>
        </p:nvSpPr>
        <p:spPr>
          <a:xfrm>
            <a:off x="4187506" y="5651590"/>
            <a:ext cx="120862" cy="1208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3F451E9-F653-C85C-9B87-EAD5801E7ECF}"/>
              </a:ext>
            </a:extLst>
          </p:cNvPr>
          <p:cNvSpPr/>
          <p:nvPr/>
        </p:nvSpPr>
        <p:spPr>
          <a:xfrm>
            <a:off x="7510568" y="5552471"/>
            <a:ext cx="120862" cy="1208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13B800F-57D7-E1DB-726E-5E10F34A8458}"/>
              </a:ext>
            </a:extLst>
          </p:cNvPr>
          <p:cNvCxnSpPr>
            <a:stCxn id="71" idx="0"/>
          </p:cNvCxnSpPr>
          <p:nvPr/>
        </p:nvCxnSpPr>
        <p:spPr>
          <a:xfrm flipH="1" flipV="1">
            <a:off x="7568497" y="4930702"/>
            <a:ext cx="2502" cy="6217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4FBF38C-D83A-DB87-DFF1-FC7BA2160FA2}"/>
              </a:ext>
            </a:extLst>
          </p:cNvPr>
          <p:cNvSpPr/>
          <p:nvPr/>
        </p:nvSpPr>
        <p:spPr>
          <a:xfrm>
            <a:off x="8863948" y="4298486"/>
            <a:ext cx="120862" cy="1208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6EBD76C-1255-348F-8183-8673397D3C38}"/>
              </a:ext>
            </a:extLst>
          </p:cNvPr>
          <p:cNvCxnSpPr>
            <a:cxnSpLocks/>
            <a:endCxn id="142" idx="3"/>
          </p:cNvCxnSpPr>
          <p:nvPr/>
        </p:nvCxnSpPr>
        <p:spPr>
          <a:xfrm flipV="1">
            <a:off x="7703396" y="3819696"/>
            <a:ext cx="385908" cy="5392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C36949-F103-D712-9329-2614E054C870}"/>
              </a:ext>
            </a:extLst>
          </p:cNvPr>
          <p:cNvCxnSpPr>
            <a:cxnSpLocks/>
            <a:stCxn id="73" idx="1"/>
            <a:endCxn id="142" idx="5"/>
          </p:cNvCxnSpPr>
          <p:nvPr/>
        </p:nvCxnSpPr>
        <p:spPr>
          <a:xfrm flipH="1" flipV="1">
            <a:off x="8547656" y="3819696"/>
            <a:ext cx="333992" cy="496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B28863A-855A-31DD-B99C-B99E0BF73E8A}"/>
              </a:ext>
            </a:extLst>
          </p:cNvPr>
          <p:cNvCxnSpPr>
            <a:stCxn id="86" idx="0"/>
          </p:cNvCxnSpPr>
          <p:nvPr/>
        </p:nvCxnSpPr>
        <p:spPr>
          <a:xfrm flipV="1">
            <a:off x="10034830" y="5021261"/>
            <a:ext cx="0" cy="6361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FB5C09F8-8554-B6FC-437D-7CF2BB9946C0}"/>
              </a:ext>
            </a:extLst>
          </p:cNvPr>
          <p:cNvSpPr/>
          <p:nvPr/>
        </p:nvSpPr>
        <p:spPr>
          <a:xfrm>
            <a:off x="11317199" y="4387391"/>
            <a:ext cx="120862" cy="1208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9C87739-38D5-C1BC-0C94-6DDC5FD14E94}"/>
              </a:ext>
            </a:extLst>
          </p:cNvPr>
          <p:cNvCxnSpPr>
            <a:cxnSpLocks/>
            <a:endCxn id="143" idx="3"/>
          </p:cNvCxnSpPr>
          <p:nvPr/>
        </p:nvCxnSpPr>
        <p:spPr>
          <a:xfrm flipV="1">
            <a:off x="10156647" y="3908636"/>
            <a:ext cx="391905" cy="539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6FEF1AE-1527-FD0F-FB28-B17B60E98C87}"/>
              </a:ext>
            </a:extLst>
          </p:cNvPr>
          <p:cNvCxnSpPr>
            <a:cxnSpLocks/>
            <a:stCxn id="83" idx="1"/>
            <a:endCxn id="143" idx="5"/>
          </p:cNvCxnSpPr>
          <p:nvPr/>
        </p:nvCxnSpPr>
        <p:spPr>
          <a:xfrm flipH="1" flipV="1">
            <a:off x="11006904" y="3908636"/>
            <a:ext cx="327995" cy="4964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0C62CE46-0AE7-95B1-4DD5-1DBFB464050B}"/>
              </a:ext>
            </a:extLst>
          </p:cNvPr>
          <p:cNvSpPr/>
          <p:nvPr/>
        </p:nvSpPr>
        <p:spPr>
          <a:xfrm>
            <a:off x="9974399" y="5657447"/>
            <a:ext cx="120862" cy="1208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7F41337-A58C-2957-9192-DD63ECD8E71E}"/>
              </a:ext>
            </a:extLst>
          </p:cNvPr>
          <p:cNvCxnSpPr>
            <a:cxnSpLocks/>
            <a:stCxn id="141" idx="7"/>
          </p:cNvCxnSpPr>
          <p:nvPr/>
        </p:nvCxnSpPr>
        <p:spPr>
          <a:xfrm flipV="1">
            <a:off x="6021532" y="2493568"/>
            <a:ext cx="2046483" cy="955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5996E37-0A71-41E2-F967-548384536351}"/>
              </a:ext>
            </a:extLst>
          </p:cNvPr>
          <p:cNvCxnSpPr/>
          <p:nvPr/>
        </p:nvCxnSpPr>
        <p:spPr>
          <a:xfrm flipV="1">
            <a:off x="8306009" y="2592149"/>
            <a:ext cx="0" cy="659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AE248D1-F976-C762-7529-5D6AEBD5CE52}"/>
              </a:ext>
            </a:extLst>
          </p:cNvPr>
          <p:cNvCxnSpPr>
            <a:cxnSpLocks/>
            <a:endCxn id="143" idx="1"/>
          </p:cNvCxnSpPr>
          <p:nvPr/>
        </p:nvCxnSpPr>
        <p:spPr>
          <a:xfrm>
            <a:off x="8544003" y="2493568"/>
            <a:ext cx="2004549" cy="9557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F1F39764-1BAB-7EC4-E4F6-4753CEF5508D}"/>
              </a:ext>
            </a:extLst>
          </p:cNvPr>
          <p:cNvSpPr/>
          <p:nvPr/>
        </p:nvSpPr>
        <p:spPr>
          <a:xfrm>
            <a:off x="3701140" y="3572241"/>
            <a:ext cx="434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b="1" dirty="0">
                <a:latin typeface="DengXian" panose="02010600030101010101" pitchFamily="2" charset="-122"/>
                <a:ea typeface="DengXian" panose="02010600030101010101" pitchFamily="2" charset="-122"/>
              </a:rPr>
              <a:t>=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6D4A67C-B3A6-2912-FED9-BF5B38219A4D}"/>
              </a:ext>
            </a:extLst>
          </p:cNvPr>
          <p:cNvSpPr txBox="1"/>
          <p:nvPr/>
        </p:nvSpPr>
        <p:spPr>
          <a:xfrm>
            <a:off x="2593121" y="4433418"/>
            <a:ext cx="445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-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29392F0-2813-A57F-4751-3D4409CC246D}"/>
              </a:ext>
            </a:extLst>
          </p:cNvPr>
          <p:cNvSpPr txBox="1"/>
          <p:nvPr/>
        </p:nvSpPr>
        <p:spPr>
          <a:xfrm>
            <a:off x="2597739" y="4737023"/>
            <a:ext cx="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+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40" name="Picture 139" descr="A cartoon of a child&#10;&#10;Description automatically generated">
            <a:extLst>
              <a:ext uri="{FF2B5EF4-FFF2-40B4-BE49-F238E27FC236}">
                <a16:creationId xmlns:a16="http://schemas.microsoft.com/office/drawing/2014/main" id="{9A9F6002-F7C0-35A9-19F1-B9CD89D72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63" y="3285620"/>
            <a:ext cx="648208" cy="64951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1" name="Picture 140" descr="A cartoon of a child&#10;&#10;Description automatically generated">
            <a:extLst>
              <a:ext uri="{FF2B5EF4-FFF2-40B4-BE49-F238E27FC236}">
                <a16:creationId xmlns:a16="http://schemas.microsoft.com/office/drawing/2014/main" id="{CA307C55-40A5-0C81-A151-E327A053D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52" y="3354346"/>
            <a:ext cx="648208" cy="64951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2" name="Picture 141" descr="A cartoon of a child&#10;&#10;Description automatically generated">
            <a:extLst>
              <a:ext uri="{FF2B5EF4-FFF2-40B4-BE49-F238E27FC236}">
                <a16:creationId xmlns:a16="http://schemas.microsoft.com/office/drawing/2014/main" id="{1DEF923E-58DB-2CD7-7DAE-261E1D1FF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76" y="3265299"/>
            <a:ext cx="648208" cy="64951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" name="Picture 142" descr="A cartoon of a child&#10;&#10;Description automatically generated">
            <a:extLst>
              <a:ext uri="{FF2B5EF4-FFF2-40B4-BE49-F238E27FC236}">
                <a16:creationId xmlns:a16="http://schemas.microsoft.com/office/drawing/2014/main" id="{4CC21B7C-424B-3C43-C024-E56C9AC16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24" y="3354239"/>
            <a:ext cx="648208" cy="64951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5" name="Picture 144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E12F1062-EEAE-811C-0DC1-7F5BAFCDF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70" y="4279157"/>
            <a:ext cx="648205" cy="66261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6" name="Picture 145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F04F6077-5D63-7EC8-56DA-C313971C5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77" y="4345976"/>
            <a:ext cx="648205" cy="66261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7" name="Picture 146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917C4591-F293-F493-6CAB-04FD614E9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360" y="4311473"/>
            <a:ext cx="648205" cy="66261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8" name="Picture 147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14390861-9362-17BE-05F2-2E4C15E3F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47" y="2006892"/>
            <a:ext cx="648205" cy="66261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9" name="Picture 148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50051952-D982-73F2-157D-73CF9F033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648" y="4372468"/>
            <a:ext cx="648205" cy="66261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0" name="Picture 149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11411F65-26F7-17AA-F47A-197E64550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00" y="1913614"/>
            <a:ext cx="648205" cy="662610"/>
          </a:xfrm>
          <a:prstGeom prst="rect">
            <a:avLst/>
          </a:prstGeom>
          <a:solidFill>
            <a:srgbClr val="000000">
              <a:shade val="95000"/>
            </a:srgbClr>
          </a:solidFill>
          <a:ln w="12700" cap="sq">
            <a:solidFill>
              <a:srgbClr val="000000"/>
            </a:solidFill>
            <a:miter lim="800000"/>
          </a:ln>
          <a:effectLst/>
        </p:spPr>
      </p:pic>
      <p:pic>
        <p:nvPicPr>
          <p:cNvPr id="152" name="Picture 151" descr="A gold coin with columns and stars&#10;&#10;Description automatically generated">
            <a:extLst>
              <a:ext uri="{FF2B5EF4-FFF2-40B4-BE49-F238E27FC236}">
                <a16:creationId xmlns:a16="http://schemas.microsoft.com/office/drawing/2014/main" id="{60853DF0-0268-22BD-6181-8E13843F6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26" y="4516189"/>
            <a:ext cx="253178" cy="253178"/>
          </a:xfrm>
          <a:prstGeom prst="rect">
            <a:avLst/>
          </a:prstGeom>
        </p:spPr>
      </p:pic>
      <p:pic>
        <p:nvPicPr>
          <p:cNvPr id="154" name="Picture 153" descr="A gold coin with columns and stars&#10;&#10;Description automatically generated">
            <a:extLst>
              <a:ext uri="{FF2B5EF4-FFF2-40B4-BE49-F238E27FC236}">
                <a16:creationId xmlns:a16="http://schemas.microsoft.com/office/drawing/2014/main" id="{8D8C5836-370A-B88C-CE89-43ACACFBB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26" y="4791125"/>
            <a:ext cx="253178" cy="253178"/>
          </a:xfrm>
          <a:prstGeom prst="rect">
            <a:avLst/>
          </a:prstGeom>
        </p:spPr>
      </p:pic>
      <p:pic>
        <p:nvPicPr>
          <p:cNvPr id="155" name="Picture 154" descr="A cartoon of a child&#10;&#10;Description automatically generated">
            <a:extLst>
              <a:ext uri="{FF2B5EF4-FFF2-40B4-BE49-F238E27FC236}">
                <a16:creationId xmlns:a16="http://schemas.microsoft.com/office/drawing/2014/main" id="{4590E69B-28B0-F46B-EC34-1625096F9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77" y="4507466"/>
            <a:ext cx="252667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7" name="Picture 156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996614A0-34A8-7B61-21B1-560016104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95" y="4811445"/>
            <a:ext cx="247674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F93B1006-3452-F1FD-4D6F-963F05FC54D6}"/>
              </a:ext>
            </a:extLst>
          </p:cNvPr>
          <p:cNvSpPr txBox="1"/>
          <p:nvPr/>
        </p:nvSpPr>
        <p:spPr>
          <a:xfrm>
            <a:off x="543663" y="5664715"/>
            <a:ext cx="637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-</a:t>
            </a:r>
            <a:r>
              <a:rPr lang="da-DK" sz="1400" dirty="0">
                <a:latin typeface="DengXian" panose="02010600030101010101" pitchFamily="2" charset="-122"/>
                <a:ea typeface="DengXian" panose="02010600030101010101" pitchFamily="2" charset="-122"/>
              </a:rPr>
              <a:t>∞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3D54DB4-E04B-1938-3D1A-0B865E1D653C}"/>
              </a:ext>
            </a:extLst>
          </p:cNvPr>
          <p:cNvSpPr txBox="1"/>
          <p:nvPr/>
        </p:nvSpPr>
        <p:spPr>
          <a:xfrm>
            <a:off x="548281" y="5968320"/>
            <a:ext cx="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+</a:t>
            </a:r>
            <a:r>
              <a:rPr lang="da-DK" sz="1400" dirty="0">
                <a:latin typeface="DengXian" panose="02010600030101010101" pitchFamily="2" charset="-122"/>
                <a:ea typeface="DengXian" panose="02010600030101010101" pitchFamily="2" charset="-122"/>
              </a:rPr>
              <a:t>∞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62" name="Picture 161" descr="A cartoon of a child&#10;&#10;Description automatically generated">
            <a:extLst>
              <a:ext uri="{FF2B5EF4-FFF2-40B4-BE49-F238E27FC236}">
                <a16:creationId xmlns:a16="http://schemas.microsoft.com/office/drawing/2014/main" id="{3BD98513-38FC-E0F9-63F8-315604CD4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9" y="5738763"/>
            <a:ext cx="252667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" name="Picture 162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3195FA69-E0DD-D8A4-D200-8F5E1625A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042742"/>
            <a:ext cx="247674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343EFC9F-C2F7-C08D-8652-2F75DBCA568A}"/>
              </a:ext>
            </a:extLst>
          </p:cNvPr>
          <p:cNvSpPr txBox="1"/>
          <p:nvPr/>
        </p:nvSpPr>
        <p:spPr>
          <a:xfrm>
            <a:off x="1884777" y="5641142"/>
            <a:ext cx="445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0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A38CBC9-99F7-FC01-D8E6-4D750E56EE8A}"/>
              </a:ext>
            </a:extLst>
          </p:cNvPr>
          <p:cNvSpPr txBox="1"/>
          <p:nvPr/>
        </p:nvSpPr>
        <p:spPr>
          <a:xfrm>
            <a:off x="1889395" y="5944747"/>
            <a:ext cx="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0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66" name="Picture 165" descr="A cartoon of a child&#10;&#10;Description automatically generated">
            <a:extLst>
              <a:ext uri="{FF2B5EF4-FFF2-40B4-BE49-F238E27FC236}">
                <a16:creationId xmlns:a16="http://schemas.microsoft.com/office/drawing/2014/main" id="{DAB8824E-B14D-3D7F-617D-0704CE3B1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33" y="5715190"/>
            <a:ext cx="252667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7" name="Picture 166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13DBE3AA-F9A0-760F-1D4E-A4117D4CE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1" y="6019169"/>
            <a:ext cx="247674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8" name="TextBox 167">
            <a:extLst>
              <a:ext uri="{FF2B5EF4-FFF2-40B4-BE49-F238E27FC236}">
                <a16:creationId xmlns:a16="http://schemas.microsoft.com/office/drawing/2014/main" id="{6B5154C3-A993-AF4B-DD66-5847D19DD39E}"/>
              </a:ext>
            </a:extLst>
          </p:cNvPr>
          <p:cNvSpPr txBox="1"/>
          <p:nvPr/>
        </p:nvSpPr>
        <p:spPr>
          <a:xfrm>
            <a:off x="6240630" y="4464021"/>
            <a:ext cx="445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-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ADE38553-B04D-CEE3-BBB4-9368D33A6910}"/>
              </a:ext>
            </a:extLst>
          </p:cNvPr>
          <p:cNvSpPr txBox="1"/>
          <p:nvPr/>
        </p:nvSpPr>
        <p:spPr>
          <a:xfrm>
            <a:off x="6245248" y="4767626"/>
            <a:ext cx="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+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70" name="Picture 169" descr="A gold coin with columns and stars&#10;&#10;Description automatically generated">
            <a:extLst>
              <a:ext uri="{FF2B5EF4-FFF2-40B4-BE49-F238E27FC236}">
                <a16:creationId xmlns:a16="http://schemas.microsoft.com/office/drawing/2014/main" id="{67402773-50BA-87C9-AE44-7C4C25803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35" y="4546792"/>
            <a:ext cx="253178" cy="253178"/>
          </a:xfrm>
          <a:prstGeom prst="rect">
            <a:avLst/>
          </a:prstGeom>
        </p:spPr>
      </p:pic>
      <p:pic>
        <p:nvPicPr>
          <p:cNvPr id="171" name="Picture 170" descr="A gold coin with columns and stars&#10;&#10;Description automatically generated">
            <a:extLst>
              <a:ext uri="{FF2B5EF4-FFF2-40B4-BE49-F238E27FC236}">
                <a16:creationId xmlns:a16="http://schemas.microsoft.com/office/drawing/2014/main" id="{B4E37132-800B-91D7-FCDB-461832B8B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35" y="4821728"/>
            <a:ext cx="253178" cy="253178"/>
          </a:xfrm>
          <a:prstGeom prst="rect">
            <a:avLst/>
          </a:prstGeom>
        </p:spPr>
      </p:pic>
      <p:pic>
        <p:nvPicPr>
          <p:cNvPr id="172" name="Picture 171" descr="A cartoon of a child&#10;&#10;Description automatically generated">
            <a:extLst>
              <a:ext uri="{FF2B5EF4-FFF2-40B4-BE49-F238E27FC236}">
                <a16:creationId xmlns:a16="http://schemas.microsoft.com/office/drawing/2014/main" id="{FDB8D440-3438-C524-E2E0-09BD6FCF3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86" y="4538069"/>
            <a:ext cx="252667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3" name="Picture 172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470FA410-0A98-4C61-A10C-8676CAFC1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204" y="4842048"/>
            <a:ext cx="247674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0CD6F524-039F-2A13-5E95-3C44E7B4AC5D}"/>
              </a:ext>
            </a:extLst>
          </p:cNvPr>
          <p:cNvSpPr txBox="1"/>
          <p:nvPr/>
        </p:nvSpPr>
        <p:spPr>
          <a:xfrm>
            <a:off x="11267519" y="4475150"/>
            <a:ext cx="445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-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E90262CE-90EE-986B-866E-BF8D17CA1C21}"/>
              </a:ext>
            </a:extLst>
          </p:cNvPr>
          <p:cNvSpPr txBox="1"/>
          <p:nvPr/>
        </p:nvSpPr>
        <p:spPr>
          <a:xfrm>
            <a:off x="11272137" y="4778755"/>
            <a:ext cx="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+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76" name="Picture 175" descr="A gold coin with columns and stars&#10;&#10;Description automatically generated">
            <a:extLst>
              <a:ext uri="{FF2B5EF4-FFF2-40B4-BE49-F238E27FC236}">
                <a16:creationId xmlns:a16="http://schemas.microsoft.com/office/drawing/2014/main" id="{0C0BEF6D-9B09-4A9A-BFE4-C578007085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624" y="4557921"/>
            <a:ext cx="253178" cy="253178"/>
          </a:xfrm>
          <a:prstGeom prst="rect">
            <a:avLst/>
          </a:prstGeom>
        </p:spPr>
      </p:pic>
      <p:pic>
        <p:nvPicPr>
          <p:cNvPr id="177" name="Picture 176" descr="A gold coin with columns and stars&#10;&#10;Description automatically generated">
            <a:extLst>
              <a:ext uri="{FF2B5EF4-FFF2-40B4-BE49-F238E27FC236}">
                <a16:creationId xmlns:a16="http://schemas.microsoft.com/office/drawing/2014/main" id="{54C0F2F6-4B36-7AA4-861B-DA25428BC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624" y="4832857"/>
            <a:ext cx="253178" cy="253178"/>
          </a:xfrm>
          <a:prstGeom prst="rect">
            <a:avLst/>
          </a:prstGeom>
        </p:spPr>
      </p:pic>
      <p:pic>
        <p:nvPicPr>
          <p:cNvPr id="178" name="Picture 177" descr="A cartoon of a child&#10;&#10;Description automatically generated">
            <a:extLst>
              <a:ext uri="{FF2B5EF4-FFF2-40B4-BE49-F238E27FC236}">
                <a16:creationId xmlns:a16="http://schemas.microsoft.com/office/drawing/2014/main" id="{6AD68253-42E6-E169-5EE7-89FEB93DA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75" y="4549198"/>
            <a:ext cx="252667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9" name="Picture 178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00A6BFBC-D25B-3144-27B6-DD9848F7F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093" y="4853177"/>
            <a:ext cx="247674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1E623644-9889-9649-3B23-21064B44FCAB}"/>
              </a:ext>
            </a:extLst>
          </p:cNvPr>
          <p:cNvSpPr txBox="1"/>
          <p:nvPr/>
        </p:nvSpPr>
        <p:spPr>
          <a:xfrm>
            <a:off x="8788186" y="4419223"/>
            <a:ext cx="445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-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E80E2B1-CDED-88E8-585D-F2161005F53F}"/>
              </a:ext>
            </a:extLst>
          </p:cNvPr>
          <p:cNvSpPr txBox="1"/>
          <p:nvPr/>
        </p:nvSpPr>
        <p:spPr>
          <a:xfrm>
            <a:off x="8792804" y="4722828"/>
            <a:ext cx="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+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82" name="Picture 181" descr="A gold coin with columns and stars&#10;&#10;Description automatically generated">
            <a:extLst>
              <a:ext uri="{FF2B5EF4-FFF2-40B4-BE49-F238E27FC236}">
                <a16:creationId xmlns:a16="http://schemas.microsoft.com/office/drawing/2014/main" id="{6DCDEED8-0C42-CFD8-C191-3BA5CFF4A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91" y="4501994"/>
            <a:ext cx="253178" cy="253178"/>
          </a:xfrm>
          <a:prstGeom prst="rect">
            <a:avLst/>
          </a:prstGeom>
        </p:spPr>
      </p:pic>
      <p:pic>
        <p:nvPicPr>
          <p:cNvPr id="183" name="Picture 182" descr="A gold coin with columns and stars&#10;&#10;Description automatically generated">
            <a:extLst>
              <a:ext uri="{FF2B5EF4-FFF2-40B4-BE49-F238E27FC236}">
                <a16:creationId xmlns:a16="http://schemas.microsoft.com/office/drawing/2014/main" id="{4360976A-9DD0-9F25-380E-424CF8C04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291" y="4776930"/>
            <a:ext cx="253178" cy="253178"/>
          </a:xfrm>
          <a:prstGeom prst="rect">
            <a:avLst/>
          </a:prstGeom>
        </p:spPr>
      </p:pic>
      <p:pic>
        <p:nvPicPr>
          <p:cNvPr id="184" name="Picture 183" descr="A cartoon of a child&#10;&#10;Description automatically generated">
            <a:extLst>
              <a:ext uri="{FF2B5EF4-FFF2-40B4-BE49-F238E27FC236}">
                <a16:creationId xmlns:a16="http://schemas.microsoft.com/office/drawing/2014/main" id="{A6C38ED5-E127-B958-59A4-41C79A77B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42" y="4493271"/>
            <a:ext cx="252667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5" name="Picture 184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23656CF1-F99B-8EAE-5CE9-B1337DE8F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60" y="4797250"/>
            <a:ext cx="247674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A20C42EC-7084-30EC-04BD-231B1C4C4C2F}"/>
              </a:ext>
            </a:extLst>
          </p:cNvPr>
          <p:cNvSpPr txBox="1"/>
          <p:nvPr/>
        </p:nvSpPr>
        <p:spPr>
          <a:xfrm>
            <a:off x="4253055" y="5744519"/>
            <a:ext cx="637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-</a:t>
            </a:r>
            <a:r>
              <a:rPr lang="da-DK" sz="1400" dirty="0">
                <a:latin typeface="DengXian" panose="02010600030101010101" pitchFamily="2" charset="-122"/>
                <a:ea typeface="DengXian" panose="02010600030101010101" pitchFamily="2" charset="-122"/>
              </a:rPr>
              <a:t>∞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19CF46-17A9-1FE7-9FA0-63EDF9E2D400}"/>
              </a:ext>
            </a:extLst>
          </p:cNvPr>
          <p:cNvSpPr txBox="1"/>
          <p:nvPr/>
        </p:nvSpPr>
        <p:spPr>
          <a:xfrm>
            <a:off x="4257673" y="6048124"/>
            <a:ext cx="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+</a:t>
            </a:r>
            <a:r>
              <a:rPr lang="da-DK" sz="1400" dirty="0">
                <a:latin typeface="DengXian" panose="02010600030101010101" pitchFamily="2" charset="-122"/>
                <a:ea typeface="DengXian" panose="02010600030101010101" pitchFamily="2" charset="-122"/>
              </a:rPr>
              <a:t>∞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88" name="Picture 187" descr="A cartoon of a child&#10;&#10;Description automatically generated">
            <a:extLst>
              <a:ext uri="{FF2B5EF4-FFF2-40B4-BE49-F238E27FC236}">
                <a16:creationId xmlns:a16="http://schemas.microsoft.com/office/drawing/2014/main" id="{AABCA2D1-0737-388F-75EC-6512D1A1E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11" y="5818567"/>
            <a:ext cx="252667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9" name="Picture 188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3832B536-DE77-AF2B-E0AC-E0765EF32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29" y="6122546"/>
            <a:ext cx="247674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2AAD1C07-EA7A-B374-17BE-630CF9FACC14}"/>
              </a:ext>
            </a:extLst>
          </p:cNvPr>
          <p:cNvSpPr txBox="1"/>
          <p:nvPr/>
        </p:nvSpPr>
        <p:spPr>
          <a:xfrm>
            <a:off x="5594169" y="5720946"/>
            <a:ext cx="445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0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1D694CB-512F-C609-D007-CB0276C8E633}"/>
              </a:ext>
            </a:extLst>
          </p:cNvPr>
          <p:cNvSpPr txBox="1"/>
          <p:nvPr/>
        </p:nvSpPr>
        <p:spPr>
          <a:xfrm>
            <a:off x="5598787" y="6024551"/>
            <a:ext cx="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0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92" name="Picture 191" descr="A cartoon of a child&#10;&#10;Description automatically generated">
            <a:extLst>
              <a:ext uri="{FF2B5EF4-FFF2-40B4-BE49-F238E27FC236}">
                <a16:creationId xmlns:a16="http://schemas.microsoft.com/office/drawing/2014/main" id="{E102580F-E307-4739-6CFA-698E33C1E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25" y="5794994"/>
            <a:ext cx="252667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3" name="Picture 192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FEA5122A-8750-1712-6826-19CB949F8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43" y="6098973"/>
            <a:ext cx="247674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47E06E79-3891-B7E2-E5CD-FFFB61D4FEEB}"/>
              </a:ext>
            </a:extLst>
          </p:cNvPr>
          <p:cNvSpPr txBox="1"/>
          <p:nvPr/>
        </p:nvSpPr>
        <p:spPr>
          <a:xfrm>
            <a:off x="7474320" y="5689227"/>
            <a:ext cx="445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0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6F33551-E1DC-11D3-0D16-3076F291DBBB}"/>
              </a:ext>
            </a:extLst>
          </p:cNvPr>
          <p:cNvSpPr txBox="1"/>
          <p:nvPr/>
        </p:nvSpPr>
        <p:spPr>
          <a:xfrm>
            <a:off x="7375843" y="5995616"/>
            <a:ext cx="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0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96" name="Picture 195" descr="A cartoon of a child&#10;&#10;Description automatically generated">
            <a:extLst>
              <a:ext uri="{FF2B5EF4-FFF2-40B4-BE49-F238E27FC236}">
                <a16:creationId xmlns:a16="http://schemas.microsoft.com/office/drawing/2014/main" id="{4E57F4A4-4343-B45C-DC17-1499FC5BD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76" y="5763275"/>
            <a:ext cx="252667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7" name="Picture 196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1D4C4A5F-E24E-91BE-FCBF-560745444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94" y="6067254"/>
            <a:ext cx="247674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2C99CE5C-4A30-BE38-600B-C438455ED53D}"/>
              </a:ext>
            </a:extLst>
          </p:cNvPr>
          <p:cNvSpPr txBox="1"/>
          <p:nvPr/>
        </p:nvSpPr>
        <p:spPr>
          <a:xfrm>
            <a:off x="9904530" y="5745755"/>
            <a:ext cx="637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-</a:t>
            </a:r>
            <a:r>
              <a:rPr lang="da-DK" sz="1400" dirty="0">
                <a:latin typeface="DengXian" panose="02010600030101010101" pitchFamily="2" charset="-122"/>
                <a:ea typeface="DengXian" panose="02010600030101010101" pitchFamily="2" charset="-122"/>
              </a:rPr>
              <a:t>∞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EA396897-357B-E728-0500-08BBEC55DF6C}"/>
              </a:ext>
            </a:extLst>
          </p:cNvPr>
          <p:cNvSpPr txBox="1"/>
          <p:nvPr/>
        </p:nvSpPr>
        <p:spPr>
          <a:xfrm>
            <a:off x="9909148" y="6049360"/>
            <a:ext cx="734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: +</a:t>
            </a:r>
            <a:r>
              <a:rPr lang="da-DK" sz="1400" dirty="0">
                <a:latin typeface="DengXian" panose="02010600030101010101" pitchFamily="2" charset="-122"/>
                <a:ea typeface="DengXian" panose="02010600030101010101" pitchFamily="2" charset="-122"/>
              </a:rPr>
              <a:t>∞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00" name="Picture 199" descr="A cartoon of a child&#10;&#10;Description automatically generated">
            <a:extLst>
              <a:ext uri="{FF2B5EF4-FFF2-40B4-BE49-F238E27FC236}">
                <a16:creationId xmlns:a16="http://schemas.microsoft.com/office/drawing/2014/main" id="{B10056A9-960A-A8C8-8BB0-09EAF01A2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686" y="5819803"/>
            <a:ext cx="252667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1" name="Picture 200" descr="A cartoon of a person with her arm raised&#10;&#10;Description automatically generated">
            <a:extLst>
              <a:ext uri="{FF2B5EF4-FFF2-40B4-BE49-F238E27FC236}">
                <a16:creationId xmlns:a16="http://schemas.microsoft.com/office/drawing/2014/main" id="{635972DD-E609-0120-7B2D-251BD9EED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104" y="6123782"/>
            <a:ext cx="247674" cy="25317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461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3" grpId="0" animBg="1"/>
      <p:bldP spid="71" grpId="0" animBg="1"/>
      <p:bldP spid="73" grpId="0" animBg="1"/>
      <p:bldP spid="83" grpId="0" animBg="1"/>
      <p:bldP spid="86" grpId="0" animBg="1"/>
      <p:bldP spid="97" grpId="0"/>
      <p:bldP spid="168" grpId="0"/>
      <p:bldP spid="169" grpId="0"/>
      <p:bldP spid="174" grpId="0"/>
      <p:bldP spid="175" grpId="0"/>
      <p:bldP spid="180" grpId="0"/>
      <p:bldP spid="181" grpId="0"/>
      <p:bldP spid="186" grpId="0"/>
      <p:bldP spid="187" grpId="0"/>
      <p:bldP spid="190" grpId="0"/>
      <p:bldP spid="191" grpId="0"/>
      <p:bldP spid="194" grpId="0"/>
      <p:bldP spid="195" grpId="0"/>
      <p:bldP spid="198" grpId="0"/>
      <p:bldP spid="19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345D3F84-BEFA-9A22-6B9E-E862E6CDE5E5}"/>
              </a:ext>
            </a:extLst>
          </p:cNvPr>
          <p:cNvSpPr/>
          <p:nvPr/>
        </p:nvSpPr>
        <p:spPr>
          <a:xfrm>
            <a:off x="7007352" y="484633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Game Theory on the Blockchain: A Model for Games with Smart Contracts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Mathias Hall-Andersen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55B292AA-1EF5-BE3E-C678-D3CC50CE5F52}"/>
              </a:ext>
            </a:extLst>
          </p:cNvPr>
          <p:cNvSpPr/>
          <p:nvPr/>
        </p:nvSpPr>
        <p:spPr>
          <a:xfrm>
            <a:off x="10747248" y="241841"/>
            <a:ext cx="1170432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SAGT’21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355E3A1E-61AF-363E-1D29-B5193C51E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13900" cy="471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Theorem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Computing an SPE in a game with </a:t>
            </a:r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k 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contracts is 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Σ</a:t>
            </a:r>
            <a:r>
              <a:rPr lang="da-DK" i="1" baseline="-25000" dirty="0" err="1">
                <a:latin typeface="DengXian" panose="02010600030101010101" pitchFamily="2" charset="-122"/>
                <a:ea typeface="DengXian" panose="02010600030101010101" pitchFamily="2" charset="-122"/>
              </a:rPr>
              <a:t>k</a:t>
            </a:r>
            <a:r>
              <a:rPr lang="da-DK" b="1" baseline="30000" dirty="0" err="1">
                <a:latin typeface="DengXian" panose="02010600030101010101" pitchFamily="2" charset="-122"/>
                <a:ea typeface="DengXian" panose="02010600030101010101" pitchFamily="2" charset="-122"/>
              </a:rPr>
              <a:t>P</a:t>
            </a:r>
            <a:r>
              <a:rPr lang="da-DK" dirty="0" err="1">
                <a:latin typeface="DengXian" panose="02010600030101010101" pitchFamily="2" charset="-122"/>
                <a:ea typeface="DengXian" panose="02010600030101010101" pitchFamily="2" charset="-122"/>
              </a:rPr>
              <a:t>-hard</a:t>
            </a:r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Theorem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Computing an SPE in a game of perfect information with two contracts takes O(</a:t>
            </a:r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m</a:t>
            </a:r>
            <a:r>
              <a:rPr lang="en-US" baseline="30000" dirty="0">
                <a:latin typeface="DengXian" panose="02010600030101010101" pitchFamily="2" charset="-122"/>
                <a:ea typeface="DengXian" panose="02010600030101010101" pitchFamily="2" charset="-122"/>
              </a:rPr>
              <a:t> 2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) time.</a:t>
            </a:r>
          </a:p>
          <a:p>
            <a:pPr marL="0" indent="0">
              <a:buNone/>
            </a:pPr>
            <a:endParaRPr lang="en-US" sz="10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Theorem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Computing an SPE in games (even with perfect information) is </a:t>
            </a:r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PSPACE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-hard for O(</a:t>
            </a:r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m 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) contracts</a:t>
            </a:r>
            <a:r>
              <a:rPr lang="en-US" i="1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  <a:endParaRPr lang="da-DK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4F748D9-EA21-E902-F65D-826BE3FE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DK" dirty="0">
                <a:latin typeface="DengXian" panose="02010600030101010101" pitchFamily="2" charset="-122"/>
                <a:ea typeface="DengXian" panose="02010600030101010101" pitchFamily="2" charset="-122"/>
              </a:rPr>
              <a:t>Complexity Results</a:t>
            </a:r>
          </a:p>
        </p:txBody>
      </p:sp>
    </p:spTree>
    <p:extLst>
      <p:ext uri="{BB962C8B-B14F-4D97-AF65-F5344CB8AC3E}">
        <p14:creationId xmlns:p14="http://schemas.microsoft.com/office/powerpoint/2010/main" val="24001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345D3F84-BEFA-9A22-6B9E-E862E6CDE5E5}"/>
              </a:ext>
            </a:extLst>
          </p:cNvPr>
          <p:cNvSpPr/>
          <p:nvPr/>
        </p:nvSpPr>
        <p:spPr>
          <a:xfrm>
            <a:off x="7007352" y="484633"/>
            <a:ext cx="4712208" cy="1060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Game Theory on the Blockchain: A Model for Games with Smart Contracts</a:t>
            </a:r>
          </a:p>
          <a:p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Mathias Hall-Andersen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55B292AA-1EF5-BE3E-C678-D3CC50CE5F52}"/>
              </a:ext>
            </a:extLst>
          </p:cNvPr>
          <p:cNvSpPr/>
          <p:nvPr/>
        </p:nvSpPr>
        <p:spPr>
          <a:xfrm>
            <a:off x="10747248" y="241841"/>
            <a:ext cx="1170432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SAGT’21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355E3A1E-61AF-363E-1D29-B5193C51E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61500" cy="471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Theorem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Stackelberg equilibria correspond to the special case with one contract.</a:t>
            </a:r>
          </a:p>
          <a:p>
            <a:pPr marL="0" indent="0">
              <a:buNone/>
            </a:pP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en-US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Theorem</a:t>
            </a: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Reverse Stackelberg equilibria correspond to the special case with two contracts.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4F748D9-EA21-E902-F65D-826BE3FEA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DK" dirty="0">
                <a:latin typeface="DengXian" panose="02010600030101010101" pitchFamily="2" charset="-122"/>
                <a:ea typeface="DengXian" panose="02010600030101010101" pitchFamily="2" charset="-122"/>
              </a:rPr>
              <a:t>Stackelberg Equilibria</a:t>
            </a:r>
          </a:p>
        </p:txBody>
      </p:sp>
    </p:spTree>
    <p:extLst>
      <p:ext uri="{BB962C8B-B14F-4D97-AF65-F5344CB8AC3E}">
        <p14:creationId xmlns:p14="http://schemas.microsoft.com/office/powerpoint/2010/main" val="9034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699" y="1934771"/>
            <a:ext cx="8726424" cy="2267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sz="4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Which games remain secure when</a:t>
            </a:r>
          </a:p>
          <a:p>
            <a:pPr marL="0" indent="0">
              <a:buNone/>
            </a:pPr>
            <a:r>
              <a:rPr lang="en-US" sz="4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 agents can deploy contracts?</a:t>
            </a:r>
            <a:endParaRPr lang="en-DK" sz="4000" b="1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F8EB343-64B3-5C64-8278-535540858022}"/>
              </a:ext>
            </a:extLst>
          </p:cNvPr>
          <p:cNvSpPr txBox="1"/>
          <p:nvPr/>
        </p:nvSpPr>
        <p:spPr>
          <a:xfrm>
            <a:off x="1899363" y="222864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“</a:t>
            </a:r>
            <a:endParaRPr lang="en-DK" sz="8000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11C4839-9EA4-76DC-B2DC-28F634BD6591}"/>
              </a:ext>
            </a:extLst>
          </p:cNvPr>
          <p:cNvSpPr txBox="1"/>
          <p:nvPr/>
        </p:nvSpPr>
        <p:spPr>
          <a:xfrm>
            <a:off x="9684461" y="2890359"/>
            <a:ext cx="9970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”</a:t>
            </a:r>
            <a:endParaRPr lang="en-DK" sz="8000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3616960F-258B-B0D6-ADF1-F015155BD657}"/>
              </a:ext>
            </a:extLst>
          </p:cNvPr>
          <p:cNvSpPr txBox="1"/>
          <p:nvPr/>
        </p:nvSpPr>
        <p:spPr>
          <a:xfrm>
            <a:off x="1196022" y="193477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Q:</a:t>
            </a:r>
            <a:endParaRPr lang="en-DK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467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>
                <a:latin typeface="DengXian" panose="02010600030101010101" pitchFamily="2" charset="-122"/>
                <a:ea typeface="DengXian" panose="02010600030101010101" pitchFamily="2" charset="-122"/>
              </a:rPr>
              <a:t>Stackelberg Resilience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We say a game is </a:t>
            </a:r>
            <a:r>
              <a:rPr lang="en-DK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Stackelberg </a:t>
            </a:r>
            <a:r>
              <a:rPr lang="en-DK" b="1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k</a:t>
            </a:r>
            <a:r>
              <a:rPr lang="en-DK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-resilient 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if its equilibrium is unchanged by the addition of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k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contracts.</a:t>
            </a:r>
          </a:p>
          <a:p>
            <a:pPr marL="0" indent="0">
              <a:buNone/>
            </a:pPr>
            <a:endParaRPr lang="en-DK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DK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Corollary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Stackelberg 1-resilience is </a:t>
            </a:r>
            <a:r>
              <a:rPr lang="en-DK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NP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-hard to compute.</a:t>
            </a:r>
          </a:p>
          <a:p>
            <a:pPr marL="0" indent="0">
              <a:buNone/>
            </a:pPr>
            <a:endParaRPr lang="en-DK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DK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Corollary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Stackelberg 2-resilience can be computed in quadratic time for games of perfect information.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12045C08-FDE3-CA1B-21D2-694E15E14677}"/>
              </a:ext>
            </a:extLst>
          </p:cNvPr>
          <p:cNvSpPr/>
          <p:nvPr/>
        </p:nvSpPr>
        <p:spPr>
          <a:xfrm>
            <a:off x="7007352" y="484909"/>
            <a:ext cx="4712208" cy="10604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Stackelberg Attacks or: How I Learned to Stop Worrying and Trust the Blockchain</a:t>
            </a:r>
          </a:p>
          <a:p>
            <a:r>
              <a:rPr lang="en-US" sz="1400" i="1" dirty="0" err="1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Daji</a:t>
            </a:r>
            <a:r>
              <a:rPr lang="en-US" sz="1400" i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Landis and Nikolaj I. Schwartzbach</a:t>
            </a:r>
            <a:endParaRPr lang="en-US" i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F0D2415-4166-30B4-C788-AB22D930966B}"/>
              </a:ext>
            </a:extLst>
          </p:cNvPr>
          <p:cNvSpPr/>
          <p:nvPr/>
        </p:nvSpPr>
        <p:spPr>
          <a:xfrm>
            <a:off x="10863072" y="229069"/>
            <a:ext cx="105460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Preprint</a:t>
            </a:r>
            <a:endParaRPr lang="en-DK" sz="1600" b="1" i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8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>
                <a:latin typeface="DengXian" panose="02010600030101010101" pitchFamily="2" charset="-122"/>
                <a:ea typeface="DengXian" panose="02010600030101010101" pitchFamily="2" charset="-122"/>
              </a:rPr>
              <a:t>Stackelberg Resilience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DK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Theorem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 commerce contract is full Stackelberg resilient.</a:t>
            </a:r>
            <a:endParaRPr lang="en-DK" b="1" u="sng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endParaRPr lang="en-DK" b="1" u="sng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DK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Theorem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If a game is not (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k 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-1)-resilient, it is also not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k 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-resilient.</a:t>
            </a:r>
          </a:p>
          <a:p>
            <a:pPr marL="0" indent="0">
              <a:buNone/>
            </a:pPr>
            <a:endParaRPr lang="en-DK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12045C08-FDE3-CA1B-21D2-694E15E14677}"/>
              </a:ext>
            </a:extLst>
          </p:cNvPr>
          <p:cNvSpPr/>
          <p:nvPr/>
        </p:nvSpPr>
        <p:spPr>
          <a:xfrm>
            <a:off x="7007352" y="484909"/>
            <a:ext cx="4712208" cy="10604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Stackelberg Attacks or: How I Learned to Stop Worrying and Trust the Blockchain</a:t>
            </a:r>
          </a:p>
          <a:p>
            <a:r>
              <a:rPr lang="en-US" sz="1400" i="1" dirty="0" err="1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Daji</a:t>
            </a:r>
            <a:r>
              <a:rPr lang="en-US" sz="1400" i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Landis and Nikolaj I. Schwartzbach</a:t>
            </a:r>
            <a:endParaRPr lang="en-US" i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CF0D2415-4166-30B4-C788-AB22D930966B}"/>
              </a:ext>
            </a:extLst>
          </p:cNvPr>
          <p:cNvSpPr/>
          <p:nvPr/>
        </p:nvSpPr>
        <p:spPr>
          <a:xfrm>
            <a:off x="10863072" y="229069"/>
            <a:ext cx="105460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Preprint</a:t>
            </a:r>
            <a:endParaRPr lang="en-DK" sz="1600" b="1" i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75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3600" dirty="0">
                <a:latin typeface="DengXian" panose="02010600030101010101" pitchFamily="2" charset="-122"/>
                <a:ea typeface="DengXian" panose="02010600030101010101" pitchFamily="2" charset="-122"/>
              </a:rPr>
              <a:t>Transaction Fee Mechanisms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72FFF8D9-7AB9-3E4E-9983-412955787DA5}"/>
              </a:ext>
            </a:extLst>
          </p:cNvPr>
          <p:cNvSpPr/>
          <p:nvPr/>
        </p:nvSpPr>
        <p:spPr>
          <a:xfrm>
            <a:off x="7007352" y="471860"/>
            <a:ext cx="4712208" cy="10734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700" b="1" dirty="0">
                <a:latin typeface="DengXian" panose="02010600030101010101" pitchFamily="2" charset="-122"/>
                <a:ea typeface="DengXian" panose="02010600030101010101" pitchFamily="2" charset="-122"/>
              </a:rPr>
              <a:t>Stackelberg Attacks on Auctions and Blockchain Transaction Fee Mechanisms</a:t>
            </a:r>
          </a:p>
          <a:p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Daji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Landis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F8F376C5-D8CF-7051-30DD-BBE34D066B88}"/>
              </a:ext>
            </a:extLst>
          </p:cNvPr>
          <p:cNvSpPr/>
          <p:nvPr/>
        </p:nvSpPr>
        <p:spPr>
          <a:xfrm>
            <a:off x="10814304" y="229069"/>
            <a:ext cx="1103376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Picture 4" descr="A cat with a pick axe&#10;&#10;Description automatically generated">
            <a:extLst>
              <a:ext uri="{FF2B5EF4-FFF2-40B4-BE49-F238E27FC236}">
                <a16:creationId xmlns:a16="http://schemas.microsoft.com/office/drawing/2014/main" id="{534C4831-2BF3-842F-A847-1ECBD9B4C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35" y="2619402"/>
            <a:ext cx="2080490" cy="2080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3ED12DA-1F02-561A-5CEE-DCB1F88B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1" y="1788128"/>
            <a:ext cx="1244599" cy="1244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FC039DF-3C25-E8EA-FF0B-2CF98409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99" y="4699892"/>
            <a:ext cx="1244599" cy="1244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B751DE4-0184-0268-4364-BEC70E9C3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244010"/>
            <a:ext cx="1244599" cy="1244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D25224-58BE-C1F4-6F01-BD35CEFCF913}"/>
              </a:ext>
            </a:extLst>
          </p:cNvPr>
          <p:cNvSpPr/>
          <p:nvPr/>
        </p:nvSpPr>
        <p:spPr>
          <a:xfrm>
            <a:off x="8825344" y="3147028"/>
            <a:ext cx="1025237" cy="10252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88C0A-4595-DCF9-E0B8-C9C1D2AA3F0C}"/>
              </a:ext>
            </a:extLst>
          </p:cNvPr>
          <p:cNvSpPr/>
          <p:nvPr/>
        </p:nvSpPr>
        <p:spPr>
          <a:xfrm>
            <a:off x="1574801" y="2090399"/>
            <a:ext cx="817419" cy="34679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4180D1-9E49-6B6A-D92B-4338E52CD6BF}"/>
              </a:ext>
            </a:extLst>
          </p:cNvPr>
          <p:cNvSpPr/>
          <p:nvPr/>
        </p:nvSpPr>
        <p:spPr>
          <a:xfrm>
            <a:off x="1574800" y="3659646"/>
            <a:ext cx="817419" cy="34679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8A957C-F225-EB02-1346-AECDFBB63EFE}"/>
              </a:ext>
            </a:extLst>
          </p:cNvPr>
          <p:cNvSpPr/>
          <p:nvPr/>
        </p:nvSpPr>
        <p:spPr>
          <a:xfrm>
            <a:off x="1574799" y="5148792"/>
            <a:ext cx="817419" cy="34679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15B1C6-CF86-3458-CDCF-03270A6EB272}"/>
              </a:ext>
            </a:extLst>
          </p:cNvPr>
          <p:cNvCxnSpPr>
            <a:cxnSpLocks/>
          </p:cNvCxnSpPr>
          <p:nvPr/>
        </p:nvCxnSpPr>
        <p:spPr>
          <a:xfrm>
            <a:off x="3809998" y="2619402"/>
            <a:ext cx="2650837" cy="62460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907748-2B25-C1B6-2049-58F7E2368B0D}"/>
              </a:ext>
            </a:extLst>
          </p:cNvPr>
          <p:cNvCxnSpPr>
            <a:cxnSpLocks/>
            <a:stCxn id="2054" idx="6"/>
          </p:cNvCxnSpPr>
          <p:nvPr/>
        </p:nvCxnSpPr>
        <p:spPr>
          <a:xfrm>
            <a:off x="3809999" y="3866310"/>
            <a:ext cx="252152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Billede 14">
            <a:extLst>
              <a:ext uri="{FF2B5EF4-FFF2-40B4-BE49-F238E27FC236}">
                <a16:creationId xmlns:a16="http://schemas.microsoft.com/office/drawing/2014/main" id="{4C443D52-275C-7F34-E1A3-21253A2EC4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437" b="73481" l="59029" r="65877">
                        <a14:foregroundMark x1="61340" y1="72981" x2="61443" y2="68802"/>
                        <a14:foregroundMark x1="62887" y1="73398" x2="61649" y2="73259"/>
                      </a14:backgroundRemoval>
                    </a14:imgEffect>
                  </a14:imgLayer>
                </a14:imgProps>
              </a:ext>
            </a:extLst>
          </a:blip>
          <a:srcRect l="58173" t="62182" r="33267" b="25264"/>
          <a:stretch/>
        </p:blipFill>
        <p:spPr>
          <a:xfrm>
            <a:off x="4747488" y="3587197"/>
            <a:ext cx="540327" cy="586574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CBFC19-162B-9B42-5FEB-6BD6A08C9F74}"/>
              </a:ext>
            </a:extLst>
          </p:cNvPr>
          <p:cNvCxnSpPr>
            <a:cxnSpLocks/>
            <a:stCxn id="2052" idx="6"/>
          </p:cNvCxnSpPr>
          <p:nvPr/>
        </p:nvCxnSpPr>
        <p:spPr>
          <a:xfrm flipV="1">
            <a:off x="3809998" y="4409138"/>
            <a:ext cx="2650837" cy="91305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7" name="Billede 14">
            <a:extLst>
              <a:ext uri="{FF2B5EF4-FFF2-40B4-BE49-F238E27FC236}">
                <a16:creationId xmlns:a16="http://schemas.microsoft.com/office/drawing/2014/main" id="{39AEC0F4-CA9B-19B7-C5C8-456400A9B6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437" b="73481" l="59029" r="65877">
                        <a14:foregroundMark x1="61340" y1="72981" x2="61443" y2="68802"/>
                        <a14:foregroundMark x1="62887" y1="73398" x2="61649" y2="73259"/>
                      </a14:backgroundRemoval>
                    </a14:imgEffect>
                  </a14:imgLayer>
                </a14:imgProps>
              </a:ext>
            </a:extLst>
          </a:blip>
          <a:srcRect l="58173" t="62182" r="33267" b="25264"/>
          <a:stretch/>
        </p:blipFill>
        <p:spPr>
          <a:xfrm>
            <a:off x="4477325" y="4694769"/>
            <a:ext cx="540327" cy="586574"/>
          </a:xfrm>
          <a:prstGeom prst="rect">
            <a:avLst/>
          </a:prstGeom>
        </p:spPr>
      </p:pic>
      <p:pic>
        <p:nvPicPr>
          <p:cNvPr id="30" name="Billede 14">
            <a:extLst>
              <a:ext uri="{FF2B5EF4-FFF2-40B4-BE49-F238E27FC236}">
                <a16:creationId xmlns:a16="http://schemas.microsoft.com/office/drawing/2014/main" id="{8E6B57EC-EDF6-215E-9B06-A76C6CCBB1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437" b="73481" l="59029" r="65877">
                        <a14:foregroundMark x1="61340" y1="72981" x2="61443" y2="68802"/>
                        <a14:foregroundMark x1="62887" y1="73398" x2="61649" y2="73259"/>
                      </a14:backgroundRemoval>
                    </a14:imgEffect>
                  </a14:imgLayer>
                </a14:imgProps>
              </a:ext>
            </a:extLst>
          </a:blip>
          <a:srcRect l="58173" t="62182" r="33267" b="25264"/>
          <a:stretch/>
        </p:blipFill>
        <p:spPr>
          <a:xfrm>
            <a:off x="4678217" y="4618173"/>
            <a:ext cx="540327" cy="586574"/>
          </a:xfrm>
          <a:prstGeom prst="rect">
            <a:avLst/>
          </a:prstGeom>
        </p:spPr>
      </p:pic>
      <p:pic>
        <p:nvPicPr>
          <p:cNvPr id="31" name="Billede 14">
            <a:extLst>
              <a:ext uri="{FF2B5EF4-FFF2-40B4-BE49-F238E27FC236}">
                <a16:creationId xmlns:a16="http://schemas.microsoft.com/office/drawing/2014/main" id="{5CD82752-3105-3DCD-8B90-2302DF5BCC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437" b="73481" l="59029" r="65877">
                        <a14:foregroundMark x1="61340" y1="72981" x2="61443" y2="68802"/>
                        <a14:foregroundMark x1="62887" y1="73398" x2="61649" y2="73259"/>
                      </a14:backgroundRemoval>
                    </a14:imgEffect>
                  </a14:imgLayer>
                </a14:imgProps>
              </a:ext>
            </a:extLst>
          </a:blip>
          <a:srcRect l="58173" t="62182" r="33267" b="25264"/>
          <a:stretch/>
        </p:blipFill>
        <p:spPr>
          <a:xfrm>
            <a:off x="4934526" y="4546921"/>
            <a:ext cx="540327" cy="586574"/>
          </a:xfrm>
          <a:prstGeom prst="rect">
            <a:avLst/>
          </a:prstGeom>
        </p:spPr>
      </p:pic>
      <p:pic>
        <p:nvPicPr>
          <p:cNvPr id="32" name="Billede 14">
            <a:extLst>
              <a:ext uri="{FF2B5EF4-FFF2-40B4-BE49-F238E27FC236}">
                <a16:creationId xmlns:a16="http://schemas.microsoft.com/office/drawing/2014/main" id="{3F89D4EB-8250-73F4-21C2-A6E740BAC8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437" b="73481" l="59029" r="65877">
                        <a14:foregroundMark x1="61340" y1="72981" x2="61443" y2="68802"/>
                        <a14:foregroundMark x1="62887" y1="73398" x2="61649" y2="73259"/>
                      </a14:backgroundRemoval>
                    </a14:imgEffect>
                  </a14:imgLayer>
                </a14:imgProps>
              </a:ext>
            </a:extLst>
          </a:blip>
          <a:srcRect l="58173" t="62182" r="33267" b="25264"/>
          <a:stretch/>
        </p:blipFill>
        <p:spPr>
          <a:xfrm>
            <a:off x="4543135" y="2519762"/>
            <a:ext cx="540327" cy="586574"/>
          </a:xfrm>
          <a:prstGeom prst="rect">
            <a:avLst/>
          </a:prstGeom>
        </p:spPr>
      </p:pic>
      <p:pic>
        <p:nvPicPr>
          <p:cNvPr id="17" name="Billede 14">
            <a:extLst>
              <a:ext uri="{FF2B5EF4-FFF2-40B4-BE49-F238E27FC236}">
                <a16:creationId xmlns:a16="http://schemas.microsoft.com/office/drawing/2014/main" id="{03B0FEB1-195F-685E-E8AF-35B6AD2674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437" b="73481" l="59029" r="65877">
                        <a14:foregroundMark x1="61340" y1="72981" x2="61443" y2="68802"/>
                        <a14:foregroundMark x1="62887" y1="73398" x2="61649" y2="73259"/>
                      </a14:backgroundRemoval>
                    </a14:imgEffect>
                  </a14:imgLayer>
                </a14:imgProps>
              </a:ext>
            </a:extLst>
          </a:blip>
          <a:srcRect l="58173" t="62182" r="33267" b="25264"/>
          <a:stretch/>
        </p:blipFill>
        <p:spPr>
          <a:xfrm>
            <a:off x="4865253" y="2588599"/>
            <a:ext cx="540327" cy="58657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48DF516-DE96-93C1-10F2-671F8127BEB0}"/>
              </a:ext>
            </a:extLst>
          </p:cNvPr>
          <p:cNvSpPr/>
          <p:nvPr/>
        </p:nvSpPr>
        <p:spPr>
          <a:xfrm>
            <a:off x="8929252" y="3240399"/>
            <a:ext cx="817419" cy="34679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22D996-B529-A1F5-59AF-E6A757E1C423}"/>
              </a:ext>
            </a:extLst>
          </p:cNvPr>
          <p:cNvSpPr/>
          <p:nvPr/>
        </p:nvSpPr>
        <p:spPr>
          <a:xfrm>
            <a:off x="8929252" y="3687356"/>
            <a:ext cx="817419" cy="346798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749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3" grpId="0" animBg="1"/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dirty="0">
                <a:latin typeface="DengXian" panose="02010600030101010101" pitchFamily="2" charset="-122"/>
                <a:ea typeface="DengXian" panose="02010600030101010101" pitchFamily="2" charset="-122"/>
              </a:rPr>
              <a:t>A Stackelberg Attack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72FFF8D9-7AB9-3E4E-9983-412955787DA5}"/>
              </a:ext>
            </a:extLst>
          </p:cNvPr>
          <p:cNvSpPr/>
          <p:nvPr/>
        </p:nvSpPr>
        <p:spPr>
          <a:xfrm>
            <a:off x="7007352" y="471860"/>
            <a:ext cx="4712208" cy="10734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700" b="1" dirty="0">
                <a:latin typeface="DengXian" panose="02010600030101010101" pitchFamily="2" charset="-122"/>
                <a:ea typeface="DengXian" panose="02010600030101010101" pitchFamily="2" charset="-122"/>
              </a:rPr>
              <a:t>Stackelberg Attacks on Auctions and Blockchain Transaction Fee Mechanisms</a:t>
            </a:r>
          </a:p>
          <a:p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Daji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Landis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F8F376C5-D8CF-7051-30DD-BBE34D066B88}"/>
              </a:ext>
            </a:extLst>
          </p:cNvPr>
          <p:cNvSpPr/>
          <p:nvPr/>
        </p:nvSpPr>
        <p:spPr>
          <a:xfrm>
            <a:off x="10814304" y="229069"/>
            <a:ext cx="1103376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1032B-B919-5EFF-0900-83193FAC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6" y="3360617"/>
            <a:ext cx="1909617" cy="1909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61EB412-9B7A-09A3-494E-D0FE77DA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927" y="3360619"/>
            <a:ext cx="1909617" cy="1909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E785EC2-33FD-78EE-AA12-72715955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91" y="3360617"/>
            <a:ext cx="1909617" cy="19096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s://upload.wikimedia.org/wikipedia/commons/thumb/7/7f/Speech_bubble.svg/797px-Speech_bubble.svg.png">
            <a:extLst>
              <a:ext uri="{FF2B5EF4-FFF2-40B4-BE49-F238E27FC236}">
                <a16:creationId xmlns:a16="http://schemas.microsoft.com/office/drawing/2014/main" id="{AAB1CC46-3FF0-1FC3-E6AF-BDB0A4335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185" y="1503434"/>
            <a:ext cx="3550866" cy="20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E79A5CE-B3F1-526A-84A6-A01DF175BA4B}"/>
              </a:ext>
            </a:extLst>
          </p:cNvPr>
          <p:cNvSpPr txBox="1"/>
          <p:nvPr/>
        </p:nvSpPr>
        <p:spPr>
          <a:xfrm>
            <a:off x="5297702" y="195732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1800" dirty="0">
                <a:latin typeface="DengXian" panose="02010600030101010101" pitchFamily="2" charset="-122"/>
                <a:ea typeface="DengXian" panose="02010600030101010101" pitchFamily="2" charset="-122"/>
              </a:rPr>
              <a:t>If you commit to bidding </a:t>
            </a:r>
            <a:r>
              <a:rPr lang="el-GR" sz="1800" dirty="0">
                <a:latin typeface="DengXian" panose="02010600030101010101" pitchFamily="2" charset="-122"/>
                <a:ea typeface="DengXian" panose="02010600030101010101" pitchFamily="2" charset="-122"/>
              </a:rPr>
              <a:t>ε</a:t>
            </a:r>
            <a:r>
              <a:rPr lang="da-DK" sz="1800" dirty="0"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</a:p>
          <a:p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I </a:t>
            </a:r>
            <a:r>
              <a:rPr lang="da-DK" dirty="0" err="1">
                <a:latin typeface="DengXian" panose="02010600030101010101" pitchFamily="2" charset="-122"/>
                <a:ea typeface="DengXian" panose="02010600030101010101" pitchFamily="2" charset="-122"/>
              </a:rPr>
              <a:t>will</a:t>
            </a:r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 bid 2</a:t>
            </a:r>
            <a:r>
              <a:rPr lang="el-GR" dirty="0">
                <a:latin typeface="DengXian" panose="02010600030101010101" pitchFamily="2" charset="-122"/>
                <a:ea typeface="DengXian" panose="02010600030101010101" pitchFamily="2" charset="-122"/>
              </a:rPr>
              <a:t>ε</a:t>
            </a:r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; </a:t>
            </a:r>
            <a:r>
              <a:rPr lang="da-DK" dirty="0" err="1">
                <a:latin typeface="DengXian" panose="02010600030101010101" pitchFamily="2" charset="-122"/>
                <a:ea typeface="DengXian" panose="02010600030101010101" pitchFamily="2" charset="-122"/>
              </a:rPr>
              <a:t>otherwise</a:t>
            </a:r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, I</a:t>
            </a:r>
          </a:p>
          <a:p>
            <a:r>
              <a:rPr lang="da-DK" dirty="0" err="1">
                <a:latin typeface="DengXian" panose="02010600030101010101" pitchFamily="2" charset="-122"/>
                <a:ea typeface="DengXian" panose="02010600030101010101" pitchFamily="2" charset="-122"/>
              </a:rPr>
              <a:t>will</a:t>
            </a:r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da-DK" dirty="0" err="1">
                <a:latin typeface="DengXian" panose="02010600030101010101" pitchFamily="2" charset="-122"/>
                <a:ea typeface="DengXian" panose="02010600030101010101" pitchFamily="2" charset="-122"/>
              </a:rPr>
              <a:t>make</a:t>
            </a:r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da-DK" dirty="0" err="1">
                <a:latin typeface="DengXian" panose="02010600030101010101" pitchFamily="2" charset="-122"/>
                <a:ea typeface="DengXian" panose="02010600030101010101" pitchFamily="2" charset="-122"/>
              </a:rPr>
              <a:t>my</a:t>
            </a:r>
            <a:r>
              <a:rPr lang="da-DK" dirty="0">
                <a:latin typeface="DengXian" panose="02010600030101010101" pitchFamily="2" charset="-122"/>
                <a:ea typeface="DengXian" panose="02010600030101010101" pitchFamily="2" charset="-122"/>
              </a:rPr>
              <a:t> original bid.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3999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dirty="0">
                <a:latin typeface="DengXian" panose="02010600030101010101" pitchFamily="2" charset="-122"/>
                <a:ea typeface="DengXian" panose="02010600030101010101" pitchFamily="2" charset="-122"/>
              </a:rPr>
              <a:t>Feasibility of Attack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72FFF8D9-7AB9-3E4E-9983-412955787DA5}"/>
              </a:ext>
            </a:extLst>
          </p:cNvPr>
          <p:cNvSpPr/>
          <p:nvPr/>
        </p:nvSpPr>
        <p:spPr>
          <a:xfrm>
            <a:off x="7007352" y="471860"/>
            <a:ext cx="4712208" cy="10734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700" b="1" dirty="0">
                <a:latin typeface="DengXian" panose="02010600030101010101" pitchFamily="2" charset="-122"/>
                <a:ea typeface="DengXian" panose="02010600030101010101" pitchFamily="2" charset="-122"/>
              </a:rPr>
              <a:t>Stackelberg Attacks on Auctions and Blockchain Transaction Fee Mechanisms</a:t>
            </a:r>
          </a:p>
          <a:p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Daji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Landis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F8F376C5-D8CF-7051-30DD-BBE34D066B88}"/>
              </a:ext>
            </a:extLst>
          </p:cNvPr>
          <p:cNvSpPr/>
          <p:nvPr/>
        </p:nvSpPr>
        <p:spPr>
          <a:xfrm>
            <a:off x="10814304" y="229069"/>
            <a:ext cx="1103376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8944D32C-9EC2-CD62-AC50-303CA5E6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K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Theorem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Let v</a:t>
            </a:r>
            <a:r>
              <a:rPr lang="en-DK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1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&lt; v</a:t>
            </a:r>
            <a:r>
              <a:rPr lang="en-DK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2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&lt; … &lt; v</a:t>
            </a:r>
            <a:r>
              <a:rPr lang="en-DK" i="1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be the valuations of the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agents, and let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be the size of the block, and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&gt;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If for some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k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&lt;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, it holds that,</a:t>
            </a:r>
          </a:p>
          <a:p>
            <a:pPr marL="0" indent="0">
              <a:buNone/>
            </a:pP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			v</a:t>
            </a:r>
            <a:r>
              <a:rPr lang="en-DK" i="1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DK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</a:t>
            </a:r>
            <a:r>
              <a:rPr lang="en-DK" i="1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k</a:t>
            </a:r>
            <a:r>
              <a:rPr lang="en-DK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+1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     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-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k</a:t>
            </a:r>
            <a:endParaRPr lang="en-DK" i="1" baseline="-25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				 v</a:t>
            </a:r>
            <a:r>
              <a:rPr lang="en-DK" i="1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DK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-</a:t>
            </a:r>
            <a:r>
              <a:rPr lang="en-DK" i="1" baseline="-250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     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– </a:t>
            </a:r>
            <a:r>
              <a:rPr lang="en-DK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</a:p>
          <a:p>
            <a:pPr marL="0" indent="0">
              <a:buNone/>
            </a:pPr>
            <a:r>
              <a:rPr lang="en-GB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</a:t>
            </a: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hen transaction fee mechanisms are not Stackelberg resilient.</a:t>
            </a:r>
          </a:p>
          <a:p>
            <a:pPr marL="0" indent="0">
              <a:buNone/>
            </a:pPr>
            <a:endParaRPr lang="en-DK" sz="1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 algn="r">
              <a:buNone/>
            </a:pPr>
            <a:r>
              <a:rPr lang="en-DK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(holds for first-price, second-price, and for EIP-1559)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4E84F6-4666-A8E9-A73D-BFE7645DB90F}"/>
              </a:ext>
            </a:extLst>
          </p:cNvPr>
          <p:cNvCxnSpPr/>
          <p:nvPr/>
        </p:nvCxnSpPr>
        <p:spPr>
          <a:xfrm>
            <a:off x="4530436" y="4294910"/>
            <a:ext cx="96981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7C7E94-0A2B-A006-57F6-54D3DC467F45}"/>
              </a:ext>
            </a:extLst>
          </p:cNvPr>
          <p:cNvCxnSpPr/>
          <p:nvPr/>
        </p:nvCxnSpPr>
        <p:spPr>
          <a:xfrm>
            <a:off x="5957455" y="4281055"/>
            <a:ext cx="96981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059C44-8E1F-9C09-BE7E-1689531B0A0D}"/>
              </a:ext>
            </a:extLst>
          </p:cNvPr>
          <p:cNvSpPr txBox="1"/>
          <p:nvPr/>
        </p:nvSpPr>
        <p:spPr>
          <a:xfrm>
            <a:off x="5514110" y="4001294"/>
            <a:ext cx="775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K" sz="28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&lt;</a:t>
            </a:r>
            <a:endParaRPr lang="en-DK" sz="2800" dirty="0"/>
          </a:p>
        </p:txBody>
      </p:sp>
    </p:spTree>
    <p:extLst>
      <p:ext uri="{BB962C8B-B14F-4D97-AF65-F5344CB8AC3E}">
        <p14:creationId xmlns:p14="http://schemas.microsoft.com/office/powerpoint/2010/main" val="12031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Unpublished Work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C4F30E8C-0C4F-D24B-0873-3748E0C31223}"/>
              </a:ext>
            </a:extLst>
          </p:cNvPr>
          <p:cNvSpPr/>
          <p:nvPr/>
        </p:nvSpPr>
        <p:spPr>
          <a:xfrm>
            <a:off x="5934456" y="2647952"/>
            <a:ext cx="5599176" cy="136128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The Planted </a:t>
            </a:r>
            <a:r>
              <a:rPr lang="en-US" b="1" i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k</a:t>
            </a:r>
            <a:r>
              <a:rPr lang="en-US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-SUM Problem: Algorithms, Lower Bounds, Hardness Amplification, and Cryptography</a:t>
            </a:r>
          </a:p>
          <a:p>
            <a:r>
              <a:rPr lang="en-US" sz="1400" i="1" dirty="0" err="1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Sagnik</a:t>
            </a:r>
            <a:r>
              <a:rPr lang="en-US" sz="1400" i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Saha, Nikolaj I. Schwartzbach, and Prashant Nalini Vasudevan</a:t>
            </a:r>
            <a:endParaRPr lang="en-US" i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E19E5102-8795-DA94-988A-92BCD0B3CB21}"/>
              </a:ext>
            </a:extLst>
          </p:cNvPr>
          <p:cNvSpPr/>
          <p:nvPr/>
        </p:nvSpPr>
        <p:spPr>
          <a:xfrm>
            <a:off x="10625328" y="2466121"/>
            <a:ext cx="1054608" cy="3758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Preprint</a:t>
            </a:r>
            <a:endParaRPr lang="en-DK" sz="1600" b="1" i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06A0BED6-1914-A4BF-E6D1-9F477FBDEB0A}"/>
              </a:ext>
            </a:extLst>
          </p:cNvPr>
          <p:cNvSpPr/>
          <p:nvPr/>
        </p:nvSpPr>
        <p:spPr>
          <a:xfrm>
            <a:off x="746760" y="2647952"/>
            <a:ext cx="4712208" cy="13612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Stackelberg Attacks or: How I Learned to Stop Worrying and Trust the Blockchain</a:t>
            </a:r>
          </a:p>
          <a:p>
            <a:r>
              <a:rPr lang="en-US" sz="1400" i="1" dirty="0" err="1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Daji</a:t>
            </a:r>
            <a:r>
              <a:rPr lang="en-US" sz="1400" i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Landis and Nikolaj I. Schwartzbach</a:t>
            </a:r>
            <a:endParaRPr lang="en-US" i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47AF6430-63EE-4D22-A0E1-DE660D3B63DB}"/>
              </a:ext>
            </a:extLst>
          </p:cNvPr>
          <p:cNvSpPr/>
          <p:nvPr/>
        </p:nvSpPr>
        <p:spPr>
          <a:xfrm>
            <a:off x="4602480" y="2466121"/>
            <a:ext cx="1054608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Preprint</a:t>
            </a:r>
            <a:endParaRPr lang="en-DK" sz="1600" b="1" i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5727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4000" dirty="0">
                <a:latin typeface="DengXian" panose="02010600030101010101" pitchFamily="2" charset="-122"/>
                <a:ea typeface="DengXian" panose="02010600030101010101" pitchFamily="2" charset="-122"/>
              </a:rPr>
              <a:t>Works for </a:t>
            </a:r>
            <a:br>
              <a:rPr lang="en-DK" sz="4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DK" sz="4000" dirty="0">
                <a:latin typeface="DengXian" panose="02010600030101010101" pitchFamily="2" charset="-122"/>
                <a:ea typeface="DengXian" panose="02010600030101010101" pitchFamily="2" charset="-122"/>
              </a:rPr>
              <a:t>Natural Distributions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72FFF8D9-7AB9-3E4E-9983-412955787DA5}"/>
              </a:ext>
            </a:extLst>
          </p:cNvPr>
          <p:cNvSpPr/>
          <p:nvPr/>
        </p:nvSpPr>
        <p:spPr>
          <a:xfrm>
            <a:off x="7007352" y="471860"/>
            <a:ext cx="4712208" cy="10734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700" b="1" dirty="0">
                <a:latin typeface="DengXian" panose="02010600030101010101" pitchFamily="2" charset="-122"/>
                <a:ea typeface="DengXian" panose="02010600030101010101" pitchFamily="2" charset="-122"/>
              </a:rPr>
              <a:t>Stackelberg Attacks on Auctions and Blockchain Transaction Fee Mechanisms</a:t>
            </a:r>
          </a:p>
          <a:p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Daji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Landis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F8F376C5-D8CF-7051-30DD-BBE34D066B88}"/>
              </a:ext>
            </a:extLst>
          </p:cNvPr>
          <p:cNvSpPr/>
          <p:nvPr/>
        </p:nvSpPr>
        <p:spPr>
          <a:xfrm>
            <a:off x="10814304" y="229069"/>
            <a:ext cx="1103376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8944D32C-9EC2-CD62-AC50-303CA5E6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3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Theorem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Let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= (1 + α)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, where α &gt; 0 is a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congestion constant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US" sz="1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Then the conditions required for the attack to hold are satisfied with overwhelming probability if either: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 valuations are sampled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i.i.d.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from a uniform distribution and </a:t>
            </a:r>
            <a:b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0 &lt; α &lt; 0.53.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 valuations are sampled </a:t>
            </a:r>
            <a:r>
              <a:rPr lang="en-US" dirty="0" err="1">
                <a:latin typeface="DengXian Light" panose="02010600030101010101" pitchFamily="2" charset="-122"/>
                <a:ea typeface="DengXian Light" panose="02010600030101010101" pitchFamily="2" charset="-122"/>
              </a:rPr>
              <a:t>i.i.d.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from a Pareto distribution with parameter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&gt; 1, and 0 &lt; α &lt; α(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), for some α(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) with 0 &lt; α(p) &lt; 0.69.</a:t>
            </a:r>
          </a:p>
        </p:txBody>
      </p:sp>
    </p:spTree>
    <p:extLst>
      <p:ext uri="{BB962C8B-B14F-4D97-AF65-F5344CB8AC3E}">
        <p14:creationId xmlns:p14="http://schemas.microsoft.com/office/powerpoint/2010/main" val="36893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4000" dirty="0">
                <a:latin typeface="DengXian" panose="02010600030101010101" pitchFamily="2" charset="-122"/>
                <a:ea typeface="DengXian" panose="02010600030101010101" pitchFamily="2" charset="-122"/>
              </a:rPr>
              <a:t>Everyone Benefits </a:t>
            </a:r>
            <a:br>
              <a:rPr lang="en-DK" sz="400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-DK" sz="4000" dirty="0">
                <a:latin typeface="DengXian" panose="02010600030101010101" pitchFamily="2" charset="-122"/>
                <a:ea typeface="DengXian" panose="02010600030101010101" pitchFamily="2" charset="-122"/>
              </a:rPr>
              <a:t>Except for the Miner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72FFF8D9-7AB9-3E4E-9983-412955787DA5}"/>
              </a:ext>
            </a:extLst>
          </p:cNvPr>
          <p:cNvSpPr/>
          <p:nvPr/>
        </p:nvSpPr>
        <p:spPr>
          <a:xfrm>
            <a:off x="7007352" y="471860"/>
            <a:ext cx="4712208" cy="10734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700" b="1" dirty="0">
                <a:latin typeface="DengXian" panose="02010600030101010101" pitchFamily="2" charset="-122"/>
                <a:ea typeface="DengXian" panose="02010600030101010101" pitchFamily="2" charset="-122"/>
              </a:rPr>
              <a:t>Stackelberg Attacks on Auctions and Blockchain Transaction Fee Mechanisms</a:t>
            </a:r>
          </a:p>
          <a:p>
            <a:r>
              <a:rPr lang="en-US" sz="1400" i="1" dirty="0" err="1">
                <a:latin typeface="DengXian" panose="02010600030101010101" pitchFamily="2" charset="-122"/>
                <a:ea typeface="DengXian" panose="02010600030101010101" pitchFamily="2" charset="-122"/>
              </a:rPr>
              <a:t>Daji</a:t>
            </a:r>
            <a:r>
              <a:rPr lang="en-US" sz="1400" i="1" dirty="0">
                <a:latin typeface="DengXian" panose="02010600030101010101" pitchFamily="2" charset="-122"/>
                <a:ea typeface="DengXian" panose="02010600030101010101" pitchFamily="2" charset="-122"/>
              </a:rPr>
              <a:t> Landis and Nikolaj I. Schwartzbach</a:t>
            </a:r>
            <a:endParaRPr lang="en-DK" sz="1400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F8F376C5-D8CF-7051-30DD-BBE34D066B88}"/>
              </a:ext>
            </a:extLst>
          </p:cNvPr>
          <p:cNvSpPr/>
          <p:nvPr/>
        </p:nvSpPr>
        <p:spPr>
          <a:xfrm>
            <a:off x="10814304" y="229069"/>
            <a:ext cx="1103376" cy="3758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ECAI’23</a:t>
            </a:r>
            <a:endParaRPr lang="en-DK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8944D32C-9EC2-CD62-AC50-303CA5E6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3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Theorem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Let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n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= (1 + α)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, where α &gt; 0 is a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congestion constant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US" sz="10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Let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u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be the utility an agent gets in the normal auction, and let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u’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 be the utility an agent gets in the attack.</a:t>
            </a: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Then with overwhelming probability, it holds that,</a:t>
            </a:r>
          </a:p>
          <a:p>
            <a:pPr marL="0" indent="0" algn="ctr">
              <a:buNone/>
            </a:pP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u’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/ </a:t>
            </a:r>
            <a:r>
              <a:rPr lang="en-US" i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u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&gt; 1 + α – o(1)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97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DK" sz="4000" dirty="0">
                <a:latin typeface="DengXian" panose="02010600030101010101" pitchFamily="2" charset="-122"/>
                <a:ea typeface="DengXian" panose="02010600030101010101" pitchFamily="2" charset="-122"/>
              </a:rPr>
              <a:t>Conclusion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8944D32C-9EC2-CD62-AC50-303CA5E63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3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We propose a system for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fully decentralized commerce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that </a:t>
            </a:r>
            <a:b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</a:b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provably works under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reasonable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and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minimal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assumptions.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We give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a number of tools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 and methods to analyze </a:t>
            </a: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smart contracts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.</a:t>
            </a:r>
          </a:p>
          <a:p>
            <a:pPr marL="0" indent="0">
              <a:buNone/>
            </a:pPr>
            <a:endParaRPr lang="en-US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>
              <a:buNone/>
            </a:pPr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More work is needed </a:t>
            </a:r>
            <a:r>
              <a:rPr lang="en-US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before these system can (and should) be used.</a:t>
            </a:r>
          </a:p>
        </p:txBody>
      </p:sp>
    </p:spTree>
    <p:extLst>
      <p:ext uri="{BB962C8B-B14F-4D97-AF65-F5344CB8AC3E}">
        <p14:creationId xmlns:p14="http://schemas.microsoft.com/office/powerpoint/2010/main" val="36238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  <a:p>
            <a:pPr marL="0" indent="0" algn="ctr">
              <a:buNone/>
            </a:pPr>
            <a:r>
              <a:rPr lang="en-US" sz="4400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Thank you.</a:t>
            </a:r>
            <a:endParaRPr lang="en-DK" sz="4400" dirty="0">
              <a:latin typeface="DengXian Light" panose="02010600030101010101" pitchFamily="2" charset="-122"/>
              <a:ea typeface="DengXian Light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246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Unpublished Work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C4F30E8C-0C4F-D24B-0873-3748E0C31223}"/>
              </a:ext>
            </a:extLst>
          </p:cNvPr>
          <p:cNvSpPr/>
          <p:nvPr/>
        </p:nvSpPr>
        <p:spPr>
          <a:xfrm>
            <a:off x="5934456" y="2647952"/>
            <a:ext cx="5599176" cy="1361284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The Planted </a:t>
            </a:r>
            <a:r>
              <a:rPr lang="en-US" b="1" i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k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-SUM Problem: Algorithms, Lower Bounds, Hardness Amplification, and Cryptography</a:t>
            </a:r>
          </a:p>
          <a:p>
            <a:r>
              <a:rPr lang="en-US" sz="1400" i="1" dirty="0" err="1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Sagnik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Saha, Nikolaj I. Schwartzbach, and Prashant Nalini Vasudevan</a:t>
            </a:r>
            <a:endParaRPr lang="en-US" i="1" dirty="0">
              <a:solidFill>
                <a:schemeClr val="bg1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E19E5102-8795-DA94-988A-92BCD0B3CB21}"/>
              </a:ext>
            </a:extLst>
          </p:cNvPr>
          <p:cNvSpPr/>
          <p:nvPr/>
        </p:nvSpPr>
        <p:spPr>
          <a:xfrm>
            <a:off x="10625328" y="2466121"/>
            <a:ext cx="1054608" cy="37585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Preprint</a:t>
            </a:r>
            <a:endParaRPr lang="en-DK" sz="1600" b="1" i="1" dirty="0">
              <a:solidFill>
                <a:schemeClr val="bg1">
                  <a:lumMod val="75000"/>
                </a:schemeClr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06A0BED6-1914-A4BF-E6D1-9F477FBDEB0A}"/>
              </a:ext>
            </a:extLst>
          </p:cNvPr>
          <p:cNvSpPr/>
          <p:nvPr/>
        </p:nvSpPr>
        <p:spPr>
          <a:xfrm>
            <a:off x="746760" y="2647952"/>
            <a:ext cx="4712208" cy="13612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Stackelberg Attacks or: How I Learned to Stop Worrying and Trust the Blockchain</a:t>
            </a:r>
          </a:p>
          <a:p>
            <a:r>
              <a:rPr lang="en-US" sz="1400" i="1" dirty="0" err="1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Daji</a:t>
            </a:r>
            <a:r>
              <a:rPr lang="en-US" sz="1400" i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Landis and Nikolaj I. Schwartzbach</a:t>
            </a:r>
            <a:endParaRPr lang="en-US" i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47AF6430-63EE-4D22-A0E1-DE660D3B63DB}"/>
              </a:ext>
            </a:extLst>
          </p:cNvPr>
          <p:cNvSpPr/>
          <p:nvPr/>
        </p:nvSpPr>
        <p:spPr>
          <a:xfrm>
            <a:off x="4602480" y="2466121"/>
            <a:ext cx="1054608" cy="3758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latin typeface="DengXian" panose="02010600030101010101" pitchFamily="2" charset="-122"/>
                <a:ea typeface="DengXian" panose="02010600030101010101" pitchFamily="2" charset="-122"/>
              </a:rPr>
              <a:t>Preprint</a:t>
            </a:r>
            <a:endParaRPr lang="en-DK" sz="1600" b="1" i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59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Agenda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FEF2F1-F020-0A2B-E565-702DCAFE0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DengXian Light" panose="02010600030101010101" pitchFamily="2" charset="-122"/>
                <a:ea typeface="DengXian Light" panose="02010600030101010101" pitchFamily="2" charset="-122"/>
              </a:rPr>
              <a:t>Blockchains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Commerce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Adjudication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Payments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Commitments</a:t>
            </a:r>
          </a:p>
        </p:txBody>
      </p:sp>
    </p:spTree>
    <p:extLst>
      <p:ext uri="{BB962C8B-B14F-4D97-AF65-F5344CB8AC3E}">
        <p14:creationId xmlns:p14="http://schemas.microsoft.com/office/powerpoint/2010/main" val="11825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F2406-DAD9-91DF-CBB1-63BD3437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ngXian" panose="02010600030101010101" pitchFamily="2" charset="-122"/>
                <a:ea typeface="DengXian" panose="02010600030101010101" pitchFamily="2" charset="-122"/>
              </a:rPr>
              <a:t>Blockchains</a:t>
            </a:r>
            <a:endParaRPr lang="en-DK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8E71B9-1716-710C-51B5-E5AF78DC1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33054"/>
            <a:ext cx="4391891" cy="43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4BD9208-063E-16E5-58CC-732E1D4EA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18" y="2968320"/>
            <a:ext cx="1378992" cy="1378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CF828FC-7349-3FBF-737A-C02296CBE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10" y="4079446"/>
            <a:ext cx="1378992" cy="13789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488BC4E-197F-04CA-A75C-DDABC44CFDD5}"/>
              </a:ext>
            </a:extLst>
          </p:cNvPr>
          <p:cNvSpPr txBox="1"/>
          <p:nvPr/>
        </p:nvSpPr>
        <p:spPr>
          <a:xfrm>
            <a:off x="6764481" y="2257320"/>
            <a:ext cx="30549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Dreaming Outloud Pro" panose="020F0502020204030204" pitchFamily="34" charset="0"/>
                <a:ea typeface="DengXian Light" panose="02010600030101010101" pitchFamily="2" charset="-122"/>
                <a:cs typeface="Dreaming Outloud Pro" panose="020F0502020204030204" pitchFamily="34" charset="0"/>
              </a:rPr>
              <a:t>Nibbles:</a:t>
            </a:r>
          </a:p>
          <a:p>
            <a:r>
              <a:rPr lang="en-US" dirty="0">
                <a:solidFill>
                  <a:schemeClr val="bg1"/>
                </a:solidFill>
                <a:latin typeface="Dreaming Outloud Pro" panose="020F0502020204030204" pitchFamily="34" charset="0"/>
                <a:ea typeface="DengXian Light" panose="02010600030101010101" pitchFamily="2" charset="-122"/>
                <a:cs typeface="Dreaming Outloud Pro" panose="020F0502020204030204" pitchFamily="34" charset="0"/>
              </a:rPr>
              <a:t>wow whiskers just stole my </a:t>
            </a:r>
            <a:r>
              <a:rPr lang="en-US" dirty="0" err="1">
                <a:solidFill>
                  <a:schemeClr val="bg1"/>
                </a:solidFill>
                <a:latin typeface="Dreaming Outloud Pro" panose="020F0502020204030204" pitchFamily="34" charset="0"/>
                <a:ea typeface="DengXian Light" panose="02010600030101010101" pitchFamily="2" charset="-122"/>
                <a:cs typeface="Dreaming Outloud Pro" panose="020F0502020204030204" pitchFamily="34" charset="0"/>
              </a:rPr>
              <a:t>catfood</a:t>
            </a:r>
            <a:r>
              <a:rPr lang="en-US" dirty="0">
                <a:solidFill>
                  <a:schemeClr val="bg1"/>
                </a:solidFill>
                <a:latin typeface="Dreaming Outloud Pro" panose="020F0502020204030204" pitchFamily="34" charset="0"/>
                <a:ea typeface="DengXian Light" panose="02010600030101010101" pitchFamily="2" charset="-122"/>
                <a:cs typeface="Dreaming Outloud Pro" panose="020F050202020403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Dreaming Outloud Pro" panose="020F0502020204030204" pitchFamily="34" charset="0"/>
                <a:ea typeface="DengXian Light" panose="02010600030101010101" pitchFamily="2" charset="-122"/>
                <a:cs typeface="Dreaming Outloud Pro" panose="020F0502020204030204" pitchFamily="34" charset="0"/>
              </a:rPr>
              <a:t>hmu</a:t>
            </a:r>
            <a:r>
              <a:rPr lang="en-US" dirty="0">
                <a:solidFill>
                  <a:schemeClr val="bg1"/>
                </a:solidFill>
                <a:latin typeface="Dreaming Outloud Pro" panose="020F0502020204030204" pitchFamily="34" charset="0"/>
                <a:ea typeface="DengXian Light" panose="02010600030101010101" pitchFamily="2" charset="-122"/>
                <a:cs typeface="Dreaming Outloud Pro" panose="020F0502020204030204" pitchFamily="34" charset="0"/>
              </a:rPr>
              <a:t> if you see him</a:t>
            </a:r>
          </a:p>
          <a:p>
            <a:endParaRPr lang="en-US" dirty="0">
              <a:solidFill>
                <a:schemeClr val="bg1"/>
              </a:solidFill>
              <a:latin typeface="Dreaming Outloud Pro" panose="020F0502020204030204" pitchFamily="34" charset="0"/>
              <a:ea typeface="DengXian Light" panose="02010600030101010101" pitchFamily="2" charset="-122"/>
              <a:cs typeface="Dreaming Outloud Pro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Dreaming Outloud Pro" panose="020F0502020204030204" pitchFamily="34" charset="0"/>
                <a:ea typeface="DengXian Light" panose="02010600030101010101" pitchFamily="2" charset="-122"/>
                <a:cs typeface="Dreaming Outloud Pro" panose="020F0502020204030204" pitchFamily="34" charset="0"/>
              </a:rPr>
              <a:t>Whiskers:</a:t>
            </a:r>
          </a:p>
          <a:p>
            <a:r>
              <a:rPr lang="en-US" dirty="0" err="1">
                <a:solidFill>
                  <a:schemeClr val="bg1"/>
                </a:solidFill>
                <a:latin typeface="Dreaming Outloud Pro" panose="020F0502020204030204" pitchFamily="34" charset="0"/>
                <a:ea typeface="DengXian Light" panose="02010600030101010101" pitchFamily="2" charset="-122"/>
                <a:cs typeface="Dreaming Outloud Pro" panose="020F0502020204030204" pitchFamily="34" charset="0"/>
              </a:rPr>
              <a:t>mmmm</a:t>
            </a:r>
            <a:r>
              <a:rPr lang="en-US" dirty="0">
                <a:solidFill>
                  <a:schemeClr val="bg1"/>
                </a:solidFill>
                <a:latin typeface="Dreaming Outloud Pro" panose="020F0502020204030204" pitchFamily="34" charset="0"/>
                <a:ea typeface="DengXian Light" panose="02010600030101010101" pitchFamily="2" charset="-122"/>
                <a:cs typeface="Dreaming Outloud Pro" panose="020F0502020204030204" pitchFamily="34" charset="0"/>
              </a:rPr>
              <a:t> I love </a:t>
            </a:r>
            <a:r>
              <a:rPr lang="en-US" dirty="0" err="1">
                <a:solidFill>
                  <a:schemeClr val="bg1"/>
                </a:solidFill>
                <a:latin typeface="Dreaming Outloud Pro" panose="020F0502020204030204" pitchFamily="34" charset="0"/>
                <a:ea typeface="DengXian Light" panose="02010600030101010101" pitchFamily="2" charset="-122"/>
                <a:cs typeface="Dreaming Outloud Pro" panose="020F0502020204030204" pitchFamily="34" charset="0"/>
              </a:rPr>
              <a:t>catfood</a:t>
            </a:r>
            <a:endParaRPr lang="en-US" dirty="0">
              <a:solidFill>
                <a:schemeClr val="bg1"/>
              </a:solidFill>
              <a:latin typeface="Dreaming Outloud Pro" panose="020F0502020204030204" pitchFamily="34" charset="0"/>
              <a:ea typeface="DengXian Light" panose="02010600030101010101" pitchFamily="2" charset="-122"/>
              <a:cs typeface="Dreaming Outloud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7746</TotalTime>
  <Words>3021</Words>
  <Application>Microsoft Macintosh PowerPoint</Application>
  <PresentationFormat>Widescreen</PresentationFormat>
  <Paragraphs>583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DengXian</vt:lpstr>
      <vt:lpstr>DengXian Light</vt:lpstr>
      <vt:lpstr>Arial</vt:lpstr>
      <vt:lpstr>AU Passata</vt:lpstr>
      <vt:lpstr>Calibri</vt:lpstr>
      <vt:lpstr>Calibri Light</vt:lpstr>
      <vt:lpstr>Dreaming Outloud Pro</vt:lpstr>
      <vt:lpstr>Office-tema</vt:lpstr>
      <vt:lpstr>Smart Contracts and Rationality</vt:lpstr>
      <vt:lpstr>PowerPoint Presentation</vt:lpstr>
      <vt:lpstr>PowerPoint Presentation</vt:lpstr>
      <vt:lpstr>PowerPoint Presentation</vt:lpstr>
      <vt:lpstr>PowerPoint Presentation</vt:lpstr>
      <vt:lpstr>Unpublished Work</vt:lpstr>
      <vt:lpstr>Unpublished Work</vt:lpstr>
      <vt:lpstr>Agenda</vt:lpstr>
      <vt:lpstr>Blockchains</vt:lpstr>
      <vt:lpstr>Blockchains</vt:lpstr>
      <vt:lpstr>Smart Contracts</vt:lpstr>
      <vt:lpstr>PowerPoint Presentation</vt:lpstr>
      <vt:lpstr>Rationality</vt:lpstr>
      <vt:lpstr>Security</vt:lpstr>
      <vt:lpstr>Agenda</vt:lpstr>
      <vt:lpstr>Commerce</vt:lpstr>
      <vt:lpstr>Commerce</vt:lpstr>
      <vt:lpstr>As a Game Tree</vt:lpstr>
      <vt:lpstr>Main Result</vt:lpstr>
      <vt:lpstr>Random Coin Flipping</vt:lpstr>
      <vt:lpstr>A Generalization</vt:lpstr>
      <vt:lpstr>Agenda</vt:lpstr>
      <vt:lpstr>PowerPoint Presentation</vt:lpstr>
      <vt:lpstr>Adjudication</vt:lpstr>
      <vt:lpstr>Payment Functions</vt:lpstr>
      <vt:lpstr>Payment Functions</vt:lpstr>
      <vt:lpstr>Jury Process</vt:lpstr>
      <vt:lpstr>Effort Functions</vt:lpstr>
      <vt:lpstr>Equilibrium Analysis</vt:lpstr>
      <vt:lpstr>Structure of Equilibria</vt:lpstr>
      <vt:lpstr>Simulation Experiments</vt:lpstr>
      <vt:lpstr>Results</vt:lpstr>
      <vt:lpstr>Conclusion</vt:lpstr>
      <vt:lpstr>Agenda</vt:lpstr>
      <vt:lpstr>PowerPoint Presentation</vt:lpstr>
      <vt:lpstr>PowerPoint Presentation</vt:lpstr>
      <vt:lpstr>PowerPoint Presentation</vt:lpstr>
      <vt:lpstr>PowerPoint Presentation</vt:lpstr>
      <vt:lpstr>Information Structure</vt:lpstr>
      <vt:lpstr>Payment Scheme</vt:lpstr>
      <vt:lpstr>Induced Game</vt:lpstr>
      <vt:lpstr>Main Results</vt:lpstr>
      <vt:lpstr>Example: Commerce</vt:lpstr>
      <vt:lpstr>Example: Commerce</vt:lpstr>
      <vt:lpstr>Example: Commerce</vt:lpstr>
      <vt:lpstr>Example: Commerce</vt:lpstr>
      <vt:lpstr>Example: Commerce</vt:lpstr>
      <vt:lpstr>Agenda</vt:lpstr>
      <vt:lpstr>PowerPoint Presentation</vt:lpstr>
      <vt:lpstr>PowerPoint Presentation</vt:lpstr>
      <vt:lpstr>PowerPoint Presentation</vt:lpstr>
      <vt:lpstr>Complexity Results</vt:lpstr>
      <vt:lpstr>Stackelberg Equilibria</vt:lpstr>
      <vt:lpstr>PowerPoint Presentation</vt:lpstr>
      <vt:lpstr>Stackelberg Resilience</vt:lpstr>
      <vt:lpstr>Stackelberg Resilience</vt:lpstr>
      <vt:lpstr>Transaction Fee Mechanisms</vt:lpstr>
      <vt:lpstr>A Stackelberg Attack</vt:lpstr>
      <vt:lpstr>Feasibility of Attack</vt:lpstr>
      <vt:lpstr>Works for  Natural Distributions</vt:lpstr>
      <vt:lpstr>Everyone Benefits  Except for the Miner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Nikolaj Ignatieff Schwartzbach</dc:creator>
  <cp:lastModifiedBy>Tiziana Svenningsen</cp:lastModifiedBy>
  <cp:revision>28</cp:revision>
  <dcterms:created xsi:type="dcterms:W3CDTF">2023-03-05T11:02:51Z</dcterms:created>
  <dcterms:modified xsi:type="dcterms:W3CDTF">2023-09-26T10:47:09Z</dcterms:modified>
</cp:coreProperties>
</file>